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1486" r:id="rId2"/>
    <p:sldId id="1487" r:id="rId3"/>
    <p:sldId id="1488" r:id="rId4"/>
    <p:sldId id="1489" r:id="rId5"/>
    <p:sldId id="1490" r:id="rId6"/>
    <p:sldId id="1491" r:id="rId7"/>
    <p:sldId id="1492" r:id="rId8"/>
    <p:sldId id="1493" r:id="rId9"/>
    <p:sldId id="1494" r:id="rId10"/>
    <p:sldId id="1495" r:id="rId11"/>
    <p:sldId id="1496" r:id="rId12"/>
    <p:sldId id="1497" r:id="rId13"/>
    <p:sldId id="1498" r:id="rId14"/>
    <p:sldId id="1499" r:id="rId15"/>
    <p:sldId id="1500" r:id="rId16"/>
    <p:sldId id="1501" r:id="rId17"/>
    <p:sldId id="1502" r:id="rId18"/>
    <p:sldId id="1503" r:id="rId19"/>
    <p:sldId id="1504" r:id="rId20"/>
    <p:sldId id="1505" r:id="rId21"/>
    <p:sldId id="1506" r:id="rId22"/>
    <p:sldId id="1507" r:id="rId23"/>
    <p:sldId id="1508" r:id="rId24"/>
    <p:sldId id="1509" r:id="rId25"/>
    <p:sldId id="1510" r:id="rId26"/>
    <p:sldId id="1511" r:id="rId27"/>
    <p:sldId id="1512" r:id="rId28"/>
    <p:sldId id="1513" r:id="rId29"/>
    <p:sldId id="1514" r:id="rId30"/>
    <p:sldId id="1515" r:id="rId31"/>
    <p:sldId id="1516" r:id="rId32"/>
    <p:sldId id="1517" r:id="rId33"/>
    <p:sldId id="1518" r:id="rId34"/>
    <p:sldId id="1519" r:id="rId35"/>
    <p:sldId id="1520" r:id="rId36"/>
    <p:sldId id="1521"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ATIN</a:t>
            </a:r>
            <a:r>
              <a:rPr lang="en-US" altLang="en-US" b="1" baseline="0" dirty="0"/>
              <a:t> section is comprehensive</a:t>
            </a:r>
          </a:p>
          <a:p>
            <a:r>
              <a:rPr lang="en-US" altLang="en-US" b="1" baseline="0" dirty="0"/>
              <a:t>Applying for and Renewing </a:t>
            </a:r>
            <a:r>
              <a:rPr lang="en-US" altLang="en-US" b="1" baseline="0" dirty="0" err="1"/>
              <a:t>ITINs</a:t>
            </a:r>
            <a:r>
              <a:rPr lang="en-US" altLang="en-US" b="1" baseline="0" dirty="0"/>
              <a:t> section comprehensive</a:t>
            </a:r>
            <a:endParaRPr lang="en-US" altLang="en-US" b="1" dirty="0"/>
          </a:p>
        </p:txBody>
      </p:sp>
      <p:sp>
        <p:nvSpPr>
          <p:cNvPr id="5124"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EFCA084A-C5C2-4D36-AEF2-E075C0418ADF}" type="slidenum">
              <a:rPr lang="en-US" altLang="en-US"/>
              <a:pPr>
                <a:spcBef>
                  <a:spcPct val="0"/>
                </a:spcBef>
                <a:buClrTx/>
                <a:buSzTx/>
                <a:buFontTx/>
                <a:buNone/>
              </a:pPr>
              <a:t>1</a:t>
            </a:fld>
            <a:endParaRPr lang="en-US" altLang="en-US" dirty="0"/>
          </a:p>
        </p:txBody>
      </p:sp>
    </p:spTree>
    <p:extLst>
      <p:ext uri="{BB962C8B-B14F-4D97-AF65-F5344CB8AC3E}">
        <p14:creationId xmlns:p14="http://schemas.microsoft.com/office/powerpoint/2010/main" val="1663551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a:prstGeom prst="rect">
            <a:avLst/>
          </a:prstGeom>
        </p:spPr>
      </p:sp>
      <p:sp>
        <p:nvSpPr>
          <p:cNvPr id="3" name="Notes Placeholder 2"/>
          <p:cNvSpPr>
            <a:spLocks noGrp="1"/>
          </p:cNvSpPr>
          <p:nvPr>
            <p:ph type="body" idx="1"/>
          </p:nvPr>
        </p:nvSpPr>
        <p:spPr>
          <a:xfrm>
            <a:off x="731838" y="4621213"/>
            <a:ext cx="5851525" cy="3779837"/>
          </a:xfrm>
          <a:prstGeom prst="rect">
            <a:avLst/>
          </a:prstGeom>
        </p:spPr>
        <p:txBody>
          <a:bodyPr/>
          <a:lstStyle/>
          <a:p>
            <a:pPr>
              <a:buNone/>
            </a:pPr>
            <a:endParaRPr lang="en-US" b="1" baseline="0" dirty="0"/>
          </a:p>
        </p:txBody>
      </p:sp>
      <p:sp>
        <p:nvSpPr>
          <p:cNvPr id="4" name="Slide Number Placeholder 3"/>
          <p:cNvSpPr>
            <a:spLocks noGrp="1"/>
          </p:cNvSpPr>
          <p:nvPr>
            <p:ph type="sldNum" sz="quarter" idx="10"/>
          </p:nvPr>
        </p:nvSpPr>
        <p:spPr>
          <a:xfrm>
            <a:off x="4143375" y="9120188"/>
            <a:ext cx="3170238" cy="481012"/>
          </a:xfrm>
          <a:prstGeom prst="rect">
            <a:avLst/>
          </a:prstGeom>
        </p:spPr>
        <p:txBody>
          <a:bodyPr/>
          <a:lstStyle/>
          <a:p>
            <a:pPr>
              <a:defRPr/>
            </a:pPr>
            <a:fld id="{323AF958-7DBB-4296-AC7B-C80BF51505A7}" type="slidenum">
              <a:rPr lang="en-US" altLang="en-US" smtClean="0"/>
              <a:pPr>
                <a:defRPr/>
              </a:pPr>
              <a:t>10</a:t>
            </a:fld>
            <a:endParaRPr lang="en-US" altLang="en-US" dirty="0"/>
          </a:p>
        </p:txBody>
      </p:sp>
    </p:spTree>
    <p:extLst>
      <p:ext uri="{BB962C8B-B14F-4D97-AF65-F5344CB8AC3E}">
        <p14:creationId xmlns:p14="http://schemas.microsoft.com/office/powerpoint/2010/main" val="645260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Assumes all other requirements are met</a:t>
            </a:r>
          </a:p>
          <a:p>
            <a:r>
              <a:rPr lang="en-US" altLang="en-US" b="1" dirty="0"/>
              <a:t>Social</a:t>
            </a:r>
            <a:r>
              <a:rPr lang="en-US" altLang="en-US" b="1" baseline="0" dirty="0"/>
              <a:t> Security number required for Child Tax Credit (CTC). If CTC disallowed, child may be eligible for new $500 Credit for Other Dependents (COD). TaxSlayer will calculate and apply COD.</a:t>
            </a:r>
            <a:endParaRPr lang="en-US" altLang="en-US" b="1" dirty="0"/>
          </a:p>
        </p:txBody>
      </p:sp>
      <p:sp>
        <p:nvSpPr>
          <p:cNvPr id="15364"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687998E6-3C7E-41D4-AE10-48D5907D002E}" type="slidenum">
              <a:rPr lang="en-US" altLang="en-US"/>
              <a:pPr>
                <a:spcBef>
                  <a:spcPct val="0"/>
                </a:spcBef>
                <a:buClrTx/>
                <a:buSzTx/>
                <a:buFontTx/>
                <a:buNone/>
              </a:pPr>
              <a:t>11</a:t>
            </a:fld>
            <a:endParaRPr lang="en-US" altLang="en-US" dirty="0"/>
          </a:p>
        </p:txBody>
      </p:sp>
    </p:spTree>
    <p:extLst>
      <p:ext uri="{BB962C8B-B14F-4D97-AF65-F5344CB8AC3E}">
        <p14:creationId xmlns:p14="http://schemas.microsoft.com/office/powerpoint/2010/main" val="2690952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a:prstGeom prst="rect">
            <a:avLst/>
          </a:prstGeom>
        </p:spPr>
      </p:sp>
      <p:sp>
        <p:nvSpPr>
          <p:cNvPr id="3" name="Notes Placeholder 2"/>
          <p:cNvSpPr>
            <a:spLocks noGrp="1"/>
          </p:cNvSpPr>
          <p:nvPr>
            <p:ph type="body" idx="1"/>
          </p:nvPr>
        </p:nvSpPr>
        <p:spPr>
          <a:xfrm>
            <a:off x="731838" y="4621213"/>
            <a:ext cx="5851525" cy="3779837"/>
          </a:xfrm>
          <a:prstGeom prst="rect">
            <a:avLst/>
          </a:prstGeom>
        </p:spPr>
        <p:txBody>
          <a:bodyPr>
            <a:normAutofit/>
          </a:bodyPr>
          <a:lstStyle/>
          <a:p>
            <a:endParaRPr lang="en-US" dirty="0"/>
          </a:p>
        </p:txBody>
      </p:sp>
      <p:sp>
        <p:nvSpPr>
          <p:cNvPr id="5" name="Slide Number Placeholder 4"/>
          <p:cNvSpPr>
            <a:spLocks noGrp="1"/>
          </p:cNvSpPr>
          <p:nvPr>
            <p:ph type="sldNum" sz="quarter" idx="11"/>
          </p:nvPr>
        </p:nvSpPr>
        <p:spPr>
          <a:xfrm>
            <a:off x="4143375" y="9120188"/>
            <a:ext cx="3170238" cy="481012"/>
          </a:xfrm>
          <a:prstGeom prst="rect">
            <a:avLst/>
          </a:prstGeom>
        </p:spPr>
        <p:txBody>
          <a:bodyPr/>
          <a:lstStyle/>
          <a:p>
            <a:pPr>
              <a:defRPr/>
            </a:pPr>
            <a:fld id="{323AF958-7DBB-4296-AC7B-C80BF51505A7}" type="slidenum">
              <a:rPr lang="en-US" altLang="en-US" smtClean="0"/>
              <a:pPr>
                <a:defRPr/>
              </a:pPr>
              <a:t>12</a:t>
            </a:fld>
            <a:endParaRPr lang="en-US" altLang="en-US" dirty="0"/>
          </a:p>
        </p:txBody>
      </p:sp>
    </p:spTree>
    <p:extLst>
      <p:ext uri="{BB962C8B-B14F-4D97-AF65-F5344CB8AC3E}">
        <p14:creationId xmlns:p14="http://schemas.microsoft.com/office/powerpoint/2010/main" val="305091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731838" y="4621213"/>
            <a:ext cx="5851525" cy="3779837"/>
          </a:xfrm>
        </p:spPr>
        <p:txBody>
          <a:bodyPr/>
          <a:lstStyle/>
          <a:p>
            <a:endParaRPr lang="en-US"/>
          </a:p>
        </p:txBody>
      </p:sp>
      <p:sp>
        <p:nvSpPr>
          <p:cNvPr id="4" name="Slide Number Placeholder 3"/>
          <p:cNvSpPr>
            <a:spLocks noGrp="1"/>
          </p:cNvSpPr>
          <p:nvPr>
            <p:ph type="sldNum" sz="quarter" idx="10"/>
          </p:nvPr>
        </p:nvSpPr>
        <p:spPr>
          <a:xfrm>
            <a:off x="4143375" y="9120188"/>
            <a:ext cx="3170238" cy="481012"/>
          </a:xfrm>
        </p:spPr>
        <p:txBody>
          <a:bodyPr/>
          <a:lstStyle/>
          <a:p>
            <a:fld id="{AE434FBB-6F25-4028-AC1B-1FACBC4ABDFF}" type="slidenum">
              <a:rPr lang="en-US" smtClean="0"/>
              <a:t>13</a:t>
            </a:fld>
            <a:endParaRPr lang="en-US"/>
          </a:p>
        </p:txBody>
      </p:sp>
    </p:spTree>
    <p:extLst>
      <p:ext uri="{BB962C8B-B14F-4D97-AF65-F5344CB8AC3E}">
        <p14:creationId xmlns:p14="http://schemas.microsoft.com/office/powerpoint/2010/main" val="1259119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a:prstGeom prst="rect">
            <a:avLst/>
          </a:prstGeom>
        </p:spPr>
      </p:sp>
      <p:sp>
        <p:nvSpPr>
          <p:cNvPr id="3" name="Notes Placeholder 2"/>
          <p:cNvSpPr>
            <a:spLocks noGrp="1"/>
          </p:cNvSpPr>
          <p:nvPr>
            <p:ph type="body" idx="1"/>
          </p:nvPr>
        </p:nvSpPr>
        <p:spPr>
          <a:xfrm>
            <a:off x="731838" y="4621213"/>
            <a:ext cx="5851525" cy="3779837"/>
          </a:xfrm>
          <a:prstGeom prst="rect">
            <a:avLst/>
          </a:prstGeom>
        </p:spPr>
        <p:txBody>
          <a:bodyPr>
            <a:normAutofit/>
          </a:bodyPr>
          <a:lstStyle/>
          <a:p>
            <a:pPr>
              <a:buNone/>
            </a:pPr>
            <a:endParaRPr lang="en-US" b="1" dirty="0"/>
          </a:p>
        </p:txBody>
      </p:sp>
      <p:sp>
        <p:nvSpPr>
          <p:cNvPr id="5" name="Slide Number Placeholder 4"/>
          <p:cNvSpPr>
            <a:spLocks noGrp="1"/>
          </p:cNvSpPr>
          <p:nvPr>
            <p:ph type="sldNum" sz="quarter" idx="11"/>
          </p:nvPr>
        </p:nvSpPr>
        <p:spPr>
          <a:xfrm>
            <a:off x="4143375" y="9120188"/>
            <a:ext cx="3170238" cy="481012"/>
          </a:xfrm>
          <a:prstGeom prst="rect">
            <a:avLst/>
          </a:prstGeom>
        </p:spPr>
        <p:txBody>
          <a:bodyPr/>
          <a:lstStyle/>
          <a:p>
            <a:pPr>
              <a:defRPr/>
            </a:pPr>
            <a:fld id="{323AF958-7DBB-4296-AC7B-C80BF51505A7}" type="slidenum">
              <a:rPr lang="en-US" altLang="en-US" smtClean="0"/>
              <a:pPr>
                <a:defRPr/>
              </a:pPr>
              <a:t>14</a:t>
            </a:fld>
            <a:endParaRPr lang="en-US" altLang="en-US" dirty="0"/>
          </a:p>
        </p:txBody>
      </p:sp>
    </p:spTree>
    <p:extLst>
      <p:ext uri="{BB962C8B-B14F-4D97-AF65-F5344CB8AC3E}">
        <p14:creationId xmlns:p14="http://schemas.microsoft.com/office/powerpoint/2010/main" val="3582343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31838" y="4621213"/>
            <a:ext cx="5851525" cy="3779837"/>
          </a:xfrm>
          <a:prstGeom prst="rect">
            <a:avLst/>
          </a:prstGeom>
        </p:spPr>
        <p:txBody>
          <a:bodyPr/>
          <a:lstStyle/>
          <a:p>
            <a:pPr marL="0" indent="0" eaLnBrk="1" fontAlgn="auto" hangingPunct="1">
              <a:spcBef>
                <a:spcPts val="0"/>
              </a:spcBef>
              <a:spcAft>
                <a:spcPts val="0"/>
              </a:spcAft>
              <a:buNone/>
              <a:defRPr/>
            </a:pPr>
            <a:r>
              <a:rPr lang="en-US" b="1" dirty="0"/>
              <a:t>Emphasize</a:t>
            </a:r>
          </a:p>
          <a:p>
            <a:pPr eaLnBrk="1" fontAlgn="auto" hangingPunct="1">
              <a:spcBef>
                <a:spcPts val="0"/>
              </a:spcBef>
              <a:spcAft>
                <a:spcPts val="0"/>
              </a:spcAft>
              <a:defRPr/>
            </a:pPr>
            <a:r>
              <a:rPr lang="en-US" b="1" dirty="0"/>
              <a:t>ITIN does not “legalize” an illegal immigrant</a:t>
            </a:r>
          </a:p>
          <a:p>
            <a:pPr lvl="1" eaLnBrk="1" fontAlgn="auto" hangingPunct="1">
              <a:spcBef>
                <a:spcPts val="0"/>
              </a:spcBef>
              <a:spcAft>
                <a:spcPts val="0"/>
              </a:spcAft>
              <a:defRPr/>
            </a:pPr>
            <a:r>
              <a:rPr lang="en-US" b="1" dirty="0"/>
              <a:t>It does not confer a right to work </a:t>
            </a:r>
          </a:p>
          <a:p>
            <a:pPr eaLnBrk="1" fontAlgn="auto" hangingPunct="1">
              <a:spcBef>
                <a:spcPts val="0"/>
              </a:spcBef>
              <a:spcAft>
                <a:spcPts val="0"/>
              </a:spcAft>
              <a:defRPr/>
            </a:pPr>
            <a:r>
              <a:rPr lang="en-US" b="1" dirty="0"/>
              <a:t>It merely provides an avenue for individuals to comply with the income tax laws</a:t>
            </a:r>
          </a:p>
          <a:p>
            <a:pPr eaLnBrk="1" fontAlgn="auto" hangingPunct="1">
              <a:spcBef>
                <a:spcPts val="0"/>
              </a:spcBef>
              <a:spcAft>
                <a:spcPts val="0"/>
              </a:spcAft>
              <a:defRPr/>
            </a:pPr>
            <a:r>
              <a:rPr lang="en-US" b="1" dirty="0"/>
              <a:t>Also see Pub 17 Chapter 1</a:t>
            </a:r>
          </a:p>
        </p:txBody>
      </p:sp>
      <p:sp>
        <p:nvSpPr>
          <p:cNvPr id="21508"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AF06E6AF-3594-4A26-A0A4-66D8B01EA142}" type="slidenum">
              <a:rPr lang="en-US" altLang="en-US"/>
              <a:pPr>
                <a:spcBef>
                  <a:spcPct val="0"/>
                </a:spcBef>
                <a:buClrTx/>
                <a:buSzTx/>
                <a:buFontTx/>
                <a:buNone/>
              </a:pPr>
              <a:t>15</a:t>
            </a:fld>
            <a:endParaRPr lang="en-US" altLang="en-US" dirty="0"/>
          </a:p>
        </p:txBody>
      </p:sp>
    </p:spTree>
    <p:extLst>
      <p:ext uri="{BB962C8B-B14F-4D97-AF65-F5344CB8AC3E}">
        <p14:creationId xmlns:p14="http://schemas.microsoft.com/office/powerpoint/2010/main" val="541129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3556"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ABC1F651-34DA-4310-9F62-657E65D30F9B}" type="slidenum">
              <a:rPr lang="en-US" altLang="en-US"/>
              <a:pPr>
                <a:spcBef>
                  <a:spcPct val="0"/>
                </a:spcBef>
                <a:buClrTx/>
                <a:buSzTx/>
                <a:buFontTx/>
                <a:buNone/>
              </a:pPr>
              <a:t>16</a:t>
            </a:fld>
            <a:endParaRPr lang="en-US" altLang="en-US" dirty="0"/>
          </a:p>
        </p:txBody>
      </p:sp>
    </p:spTree>
    <p:extLst>
      <p:ext uri="{BB962C8B-B14F-4D97-AF65-F5344CB8AC3E}">
        <p14:creationId xmlns:p14="http://schemas.microsoft.com/office/powerpoint/2010/main" val="3991379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6A0F2D15-1994-4A1C-A462-53D6C7ADAB47}" type="slidenum">
              <a:rPr lang="en-US" altLang="en-US" sz="1300">
                <a:cs typeface="Calibri" panose="020F0502020204030204" pitchFamily="34" charset="0"/>
              </a:rPr>
              <a:pPr algn="r" eaLnBrk="1" hangingPunct="1">
                <a:spcBef>
                  <a:spcPct val="0"/>
                </a:spcBef>
                <a:buClrTx/>
                <a:buSzTx/>
                <a:buFontTx/>
                <a:buNone/>
              </a:pPr>
              <a:t>17</a:t>
            </a:fld>
            <a:endParaRPr lang="en-US" altLang="en-US" sz="1300" dirty="0">
              <a:cs typeface="Calibri" panose="020F0502020204030204" pitchFamily="34" charset="0"/>
            </a:endParaRPr>
          </a:p>
        </p:txBody>
      </p:sp>
      <p:sp>
        <p:nvSpPr>
          <p:cNvPr id="25604" name="Rectangle 2"/>
          <p:cNvSpPr>
            <a:spLocks noGrp="1" noRot="1" noChangeAspect="1" noChangeArrowheads="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3"/>
          <p:cNvSpPr>
            <a:spLocks noGrp="1" noChangeArrowheads="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5793" indent="-115793" eaLnBrk="1" hangingPunct="1">
              <a:lnSpc>
                <a:spcPct val="120000"/>
              </a:lnSpc>
              <a:spcBef>
                <a:spcPct val="0"/>
              </a:spcBef>
              <a:buFont typeface="Wingdings" panose="05000000000000000000" pitchFamily="2" charset="2"/>
              <a:buChar char="§"/>
            </a:pPr>
            <a:endParaRPr lang="en-US" altLang="en-US" dirty="0"/>
          </a:p>
        </p:txBody>
      </p:sp>
    </p:spTree>
    <p:extLst>
      <p:ext uri="{BB962C8B-B14F-4D97-AF65-F5344CB8AC3E}">
        <p14:creationId xmlns:p14="http://schemas.microsoft.com/office/powerpoint/2010/main" val="1106445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Rot="1" noChangeAspect="1" noChangeArrowheads="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3"/>
          <p:cNvSpPr>
            <a:spLocks noGrp="1" noChangeArrowheads="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5793" indent="-115793" eaLnBrk="1" hangingPunct="1">
              <a:lnSpc>
                <a:spcPct val="120000"/>
              </a:lnSpc>
              <a:spcBef>
                <a:spcPct val="0"/>
              </a:spcBef>
              <a:buFont typeface="Wingdings" panose="05000000000000000000" pitchFamily="2" charset="2"/>
              <a:buChar char="§"/>
            </a:pPr>
            <a:r>
              <a:rPr lang="en-US" altLang="en-US" b="1" dirty="0"/>
              <a:t>Taxpayer</a:t>
            </a:r>
            <a:r>
              <a:rPr lang="en-US" altLang="en-US" b="1" baseline="0" dirty="0"/>
              <a:t> with an ITIN cannot claim EIC even if qualifying children have SSN.</a:t>
            </a:r>
            <a:endParaRPr lang="en-US" altLang="en-US" b="1" dirty="0"/>
          </a:p>
        </p:txBody>
      </p:sp>
      <p:sp>
        <p:nvSpPr>
          <p:cNvPr id="3" name="Slide Number Placeholder 2"/>
          <p:cNvSpPr>
            <a:spLocks noGrp="1"/>
          </p:cNvSpPr>
          <p:nvPr>
            <p:ph type="sldNum" sz="quarter" idx="10"/>
          </p:nvPr>
        </p:nvSpPr>
        <p:spPr/>
        <p:txBody>
          <a:bodyPr/>
          <a:lstStyle/>
          <a:p>
            <a:fld id="{AE434FBB-6F25-4028-AC1B-1FACBC4ABDFF}" type="slidenum">
              <a:rPr lang="en-US" smtClean="0"/>
              <a:t>18</a:t>
            </a:fld>
            <a:endParaRPr lang="en-US"/>
          </a:p>
        </p:txBody>
      </p:sp>
    </p:spTree>
    <p:extLst>
      <p:ext uri="{BB962C8B-B14F-4D97-AF65-F5344CB8AC3E}">
        <p14:creationId xmlns:p14="http://schemas.microsoft.com/office/powerpoint/2010/main" val="1831093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ITIN – individual taxpayer identification number assigned by IRS</a:t>
            </a:r>
          </a:p>
          <a:p>
            <a:r>
              <a:rPr lang="en-US" altLang="en-US" b="1" dirty="0"/>
              <a:t>ATIN- adoption taxpayer identification number assigned by IRS</a:t>
            </a:r>
          </a:p>
          <a:p>
            <a:r>
              <a:rPr lang="en-US" altLang="en-US" b="1" dirty="0"/>
              <a:t>Qualifying children</a:t>
            </a:r>
            <a:r>
              <a:rPr lang="en-US" altLang="en-US" b="1" baseline="0" dirty="0"/>
              <a:t> must have SSN to claim child tax credit and additional child tax credit</a:t>
            </a:r>
            <a:endParaRPr lang="en-US" altLang="en-US" b="1" dirty="0"/>
          </a:p>
        </p:txBody>
      </p:sp>
      <p:sp>
        <p:nvSpPr>
          <p:cNvPr id="31748"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85372" indent="-302066">
              <a:defRPr>
                <a:solidFill>
                  <a:schemeClr val="tx1"/>
                </a:solidFill>
                <a:latin typeface="Calibri" panose="020F0502020204030204" pitchFamily="34" charset="0"/>
                <a:cs typeface="Arial" panose="020B0604020202020204" pitchFamily="34" charset="0"/>
              </a:defRPr>
            </a:lvl2pPr>
            <a:lvl3pPr marL="1208265" indent="-241653">
              <a:defRPr>
                <a:solidFill>
                  <a:schemeClr val="tx1"/>
                </a:solidFill>
                <a:latin typeface="Calibri" panose="020F0502020204030204" pitchFamily="34" charset="0"/>
                <a:cs typeface="Arial" panose="020B0604020202020204" pitchFamily="34" charset="0"/>
              </a:defRPr>
            </a:lvl3pPr>
            <a:lvl4pPr marL="1691571" indent="-241653">
              <a:defRPr>
                <a:solidFill>
                  <a:schemeClr val="tx1"/>
                </a:solidFill>
                <a:latin typeface="Calibri" panose="020F0502020204030204" pitchFamily="34" charset="0"/>
                <a:cs typeface="Arial" panose="020B0604020202020204" pitchFamily="34" charset="0"/>
              </a:defRPr>
            </a:lvl4pPr>
            <a:lvl5pPr marL="2174878" indent="-241653">
              <a:defRPr>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5AF44F2-23F1-4B7D-8912-E6D9046FE9E4}" type="slidenum">
              <a:rPr lang="en-US" altLang="en-US">
                <a:cs typeface="Calibri" panose="020F0502020204030204" pitchFamily="34" charset="0"/>
              </a:rPr>
              <a:pPr/>
              <a:t>19</a:t>
            </a:fld>
            <a:endParaRPr lang="en-US" altLang="en-US" dirty="0">
              <a:cs typeface="Calibri" panose="020F0502020204030204" pitchFamily="34" charset="0"/>
            </a:endParaRPr>
          </a:p>
        </p:txBody>
      </p:sp>
    </p:spTree>
    <p:extLst>
      <p:ext uri="{BB962C8B-B14F-4D97-AF65-F5344CB8AC3E}">
        <p14:creationId xmlns:p14="http://schemas.microsoft.com/office/powerpoint/2010/main" val="1487005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731838" y="4621213"/>
            <a:ext cx="5851525" cy="3779837"/>
          </a:xfrm>
        </p:spPr>
        <p:txBody>
          <a:bodyPr/>
          <a:lstStyle/>
          <a:p>
            <a:endParaRPr lang="en-US"/>
          </a:p>
        </p:txBody>
      </p:sp>
      <p:sp>
        <p:nvSpPr>
          <p:cNvPr id="4" name="Slide Number Placeholder 3"/>
          <p:cNvSpPr>
            <a:spLocks noGrp="1"/>
          </p:cNvSpPr>
          <p:nvPr>
            <p:ph type="sldNum" sz="quarter" idx="10"/>
          </p:nvPr>
        </p:nvSpPr>
        <p:spPr>
          <a:xfrm>
            <a:off x="4143375" y="9120188"/>
            <a:ext cx="3170238" cy="481012"/>
          </a:xfrm>
        </p:spPr>
        <p:txBody>
          <a:bodyPr/>
          <a:lstStyle/>
          <a:p>
            <a:fld id="{AE434FBB-6F25-4028-AC1B-1FACBC4ABDFF}" type="slidenum">
              <a:rPr lang="en-US" smtClean="0"/>
              <a:t>2</a:t>
            </a:fld>
            <a:endParaRPr lang="en-US"/>
          </a:p>
        </p:txBody>
      </p:sp>
    </p:spTree>
    <p:extLst>
      <p:ext uri="{BB962C8B-B14F-4D97-AF65-F5344CB8AC3E}">
        <p14:creationId xmlns:p14="http://schemas.microsoft.com/office/powerpoint/2010/main" val="16733241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en-US" altLang="en-US" dirty="0" err="1"/>
              <a:t>TaxSlayer</a:t>
            </a:r>
            <a:r>
              <a:rPr lang="en-US" altLang="en-US" dirty="0"/>
              <a:t> refers to other SSN as “ITIN SSN”</a:t>
            </a:r>
          </a:p>
        </p:txBody>
      </p:sp>
      <p:sp>
        <p:nvSpPr>
          <p:cNvPr id="33796"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CE560CD6-02E9-43DF-BC7D-C6099839C952}" type="slidenum">
              <a:rPr lang="en-US" altLang="en-US"/>
              <a:pPr>
                <a:spcBef>
                  <a:spcPct val="0"/>
                </a:spcBef>
                <a:buClrTx/>
                <a:buSzTx/>
                <a:buFontTx/>
                <a:buNone/>
              </a:pPr>
              <a:t>20</a:t>
            </a:fld>
            <a:endParaRPr lang="en-US" altLang="en-US" dirty="0"/>
          </a:p>
        </p:txBody>
      </p:sp>
    </p:spTree>
    <p:extLst>
      <p:ext uri="{BB962C8B-B14F-4D97-AF65-F5344CB8AC3E}">
        <p14:creationId xmlns:p14="http://schemas.microsoft.com/office/powerpoint/2010/main" val="4168309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5844"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2447F693-8D25-4985-8F5F-C0F3ADB98E62}" type="slidenum">
              <a:rPr lang="en-US" altLang="en-US"/>
              <a:pPr>
                <a:spcBef>
                  <a:spcPct val="0"/>
                </a:spcBef>
                <a:buClrTx/>
                <a:buSzTx/>
                <a:buFontTx/>
                <a:buNone/>
              </a:pPr>
              <a:t>21</a:t>
            </a:fld>
            <a:endParaRPr lang="en-US" altLang="en-US" dirty="0"/>
          </a:p>
        </p:txBody>
      </p:sp>
    </p:spTree>
    <p:extLst>
      <p:ext uri="{BB962C8B-B14F-4D97-AF65-F5344CB8AC3E}">
        <p14:creationId xmlns:p14="http://schemas.microsoft.com/office/powerpoint/2010/main" val="41130827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a:prstGeom prst="rect">
            <a:avLst/>
          </a:prstGeom>
        </p:spPr>
      </p:sp>
      <p:sp>
        <p:nvSpPr>
          <p:cNvPr id="3" name="Notes Placeholder 2"/>
          <p:cNvSpPr>
            <a:spLocks noGrp="1"/>
          </p:cNvSpPr>
          <p:nvPr>
            <p:ph type="body" idx="1"/>
          </p:nvPr>
        </p:nvSpPr>
        <p:spPr>
          <a:xfrm>
            <a:off x="731838" y="4621213"/>
            <a:ext cx="5851525" cy="3779837"/>
          </a:xfrm>
          <a:prstGeom prst="rect">
            <a:avLst/>
          </a:prstGeom>
        </p:spPr>
        <p:txBody>
          <a:bodyPr>
            <a:normAutofit/>
          </a:bodyPr>
          <a:lstStyle/>
          <a:p>
            <a:r>
              <a:rPr lang="en-US" b="1" dirty="0"/>
              <a:t>This section</a:t>
            </a:r>
            <a:r>
              <a:rPr lang="en-US" b="1" baseline="0" dirty="0"/>
              <a:t> is comprehensive material</a:t>
            </a:r>
            <a:endParaRPr lang="en-US" b="1" dirty="0"/>
          </a:p>
        </p:txBody>
      </p:sp>
      <p:sp>
        <p:nvSpPr>
          <p:cNvPr id="5" name="Slide Number Placeholder 4"/>
          <p:cNvSpPr>
            <a:spLocks noGrp="1"/>
          </p:cNvSpPr>
          <p:nvPr>
            <p:ph type="sldNum" sz="quarter" idx="11"/>
          </p:nvPr>
        </p:nvSpPr>
        <p:spPr>
          <a:xfrm>
            <a:off x="4143375" y="9120188"/>
            <a:ext cx="3170238" cy="481012"/>
          </a:xfrm>
          <a:prstGeom prst="rect">
            <a:avLst/>
          </a:prstGeom>
        </p:spPr>
        <p:txBody>
          <a:bodyPr/>
          <a:lstStyle/>
          <a:p>
            <a:pPr>
              <a:defRPr/>
            </a:pPr>
            <a:fld id="{323AF958-7DBB-4296-AC7B-C80BF51505A7}" type="slidenum">
              <a:rPr lang="en-US" altLang="en-US" smtClean="0"/>
              <a:pPr>
                <a:defRPr/>
              </a:pPr>
              <a:t>22</a:t>
            </a:fld>
            <a:endParaRPr lang="en-US" altLang="en-US" dirty="0"/>
          </a:p>
        </p:txBody>
      </p:sp>
    </p:spTree>
    <p:extLst>
      <p:ext uri="{BB962C8B-B14F-4D97-AF65-F5344CB8AC3E}">
        <p14:creationId xmlns:p14="http://schemas.microsoft.com/office/powerpoint/2010/main" val="23472352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en-US" altLang="en-US" b="1" dirty="0"/>
          </a:p>
        </p:txBody>
      </p:sp>
      <p:sp>
        <p:nvSpPr>
          <p:cNvPr id="37892"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3E51CDBB-10E7-490B-9612-00E2D7947103}" type="slidenum">
              <a:rPr lang="en-US" altLang="en-US"/>
              <a:pPr>
                <a:spcBef>
                  <a:spcPct val="0"/>
                </a:spcBef>
                <a:buClrTx/>
                <a:buSzTx/>
                <a:buFontTx/>
                <a:buNone/>
              </a:pPr>
              <a:t>23</a:t>
            </a:fld>
            <a:endParaRPr lang="en-US" altLang="en-US" dirty="0"/>
          </a:p>
        </p:txBody>
      </p:sp>
    </p:spTree>
    <p:extLst>
      <p:ext uri="{BB962C8B-B14F-4D97-AF65-F5344CB8AC3E}">
        <p14:creationId xmlns:p14="http://schemas.microsoft.com/office/powerpoint/2010/main" val="104051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88098F26-4724-4A0C-9648-4B241B2FFCD5}" type="slidenum">
              <a:rPr lang="en-US" altLang="en-US" sz="1300">
                <a:cs typeface="Calibri" panose="020F0502020204030204" pitchFamily="34" charset="0"/>
              </a:rPr>
              <a:pPr algn="r" eaLnBrk="1" hangingPunct="1">
                <a:spcBef>
                  <a:spcPct val="0"/>
                </a:spcBef>
                <a:buClrTx/>
                <a:buSzTx/>
                <a:buFontTx/>
                <a:buNone/>
              </a:pPr>
              <a:t>24</a:t>
            </a:fld>
            <a:endParaRPr lang="en-US" altLang="en-US" sz="1300" dirty="0">
              <a:cs typeface="Calibri" panose="020F0502020204030204" pitchFamily="34" charset="0"/>
            </a:endParaRPr>
          </a:p>
        </p:txBody>
      </p:sp>
      <p:sp>
        <p:nvSpPr>
          <p:cNvPr id="39940" name="Rectangle 2"/>
          <p:cNvSpPr>
            <a:spLocks noGrp="1" noRot="1" noChangeAspect="1" noChangeArrowheads="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3"/>
          <p:cNvSpPr>
            <a:spLocks noGrp="1" noChangeArrowheads="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5793" indent="-115793" eaLnBrk="1" hangingPunct="1">
              <a:lnSpc>
                <a:spcPct val="120000"/>
              </a:lnSpc>
              <a:spcBef>
                <a:spcPct val="0"/>
              </a:spcBef>
              <a:buFont typeface="Wingdings" panose="05000000000000000000" pitchFamily="2" charset="2"/>
              <a:buChar char="§"/>
            </a:pPr>
            <a:r>
              <a:rPr lang="en-US" altLang="en-US" b="1" dirty="0"/>
              <a:t>To have future communication with IRS in Spanish, use W-7S</a:t>
            </a:r>
          </a:p>
          <a:p>
            <a:pPr marL="115793" indent="-115793" eaLnBrk="1" hangingPunct="1">
              <a:lnSpc>
                <a:spcPct val="120000"/>
              </a:lnSpc>
              <a:spcBef>
                <a:spcPct val="0"/>
              </a:spcBef>
              <a:buFont typeface="Wingdings" panose="05000000000000000000" pitchFamily="2" charset="2"/>
              <a:buChar char="§"/>
            </a:pPr>
            <a:r>
              <a:rPr lang="en-US" altLang="en-US" b="1" dirty="0"/>
              <a:t>Limited exception to filing when no tax return is required</a:t>
            </a:r>
          </a:p>
          <a:p>
            <a:pPr marL="115793" indent="-115793" eaLnBrk="1" hangingPunct="1">
              <a:lnSpc>
                <a:spcPct val="120000"/>
              </a:lnSpc>
              <a:spcBef>
                <a:spcPct val="0"/>
              </a:spcBef>
              <a:buFont typeface="Wingdings" panose="05000000000000000000" pitchFamily="2" charset="2"/>
              <a:buChar char="§"/>
            </a:pPr>
            <a:r>
              <a:rPr lang="en-US" altLang="en-US" b="1" dirty="0"/>
              <a:t>Effective 1/1/13, only acceptable documents are:</a:t>
            </a:r>
          </a:p>
          <a:p>
            <a:pPr marL="364158" lvl="1" indent="-115793" eaLnBrk="1" hangingPunct="1">
              <a:lnSpc>
                <a:spcPct val="120000"/>
              </a:lnSpc>
              <a:spcBef>
                <a:spcPct val="0"/>
              </a:spcBef>
              <a:buFont typeface="Wingdings" panose="05000000000000000000" pitchFamily="2" charset="2"/>
              <a:buChar char="§"/>
            </a:pPr>
            <a:r>
              <a:rPr lang="en-US" altLang="en-US" b="1" dirty="0"/>
              <a:t>Passport (stand alone document) </a:t>
            </a:r>
          </a:p>
          <a:p>
            <a:pPr marL="364158" lvl="1" indent="-115793" eaLnBrk="1" hangingPunct="1">
              <a:lnSpc>
                <a:spcPct val="120000"/>
              </a:lnSpc>
              <a:spcBef>
                <a:spcPct val="0"/>
              </a:spcBef>
              <a:buFont typeface="Wingdings" panose="05000000000000000000" pitchFamily="2" charset="2"/>
              <a:buChar char="§"/>
            </a:pPr>
            <a:r>
              <a:rPr lang="en-US" altLang="en-US" b="1" dirty="0"/>
              <a:t>National identification card (must show photo, name, current address, date of birth, and expiration date) </a:t>
            </a:r>
          </a:p>
          <a:p>
            <a:pPr marL="364158" lvl="1" indent="-115793" eaLnBrk="1" hangingPunct="1">
              <a:lnSpc>
                <a:spcPct val="120000"/>
              </a:lnSpc>
              <a:spcBef>
                <a:spcPct val="0"/>
              </a:spcBef>
              <a:buFont typeface="Wingdings" panose="05000000000000000000" pitchFamily="2" charset="2"/>
              <a:buChar char="§"/>
            </a:pPr>
            <a:r>
              <a:rPr lang="en-US" altLang="en-US" b="1" dirty="0"/>
              <a:t>U.S. driver's license </a:t>
            </a:r>
          </a:p>
          <a:p>
            <a:pPr marL="364158" lvl="1" indent="-115793" eaLnBrk="1" hangingPunct="1">
              <a:lnSpc>
                <a:spcPct val="120000"/>
              </a:lnSpc>
              <a:spcBef>
                <a:spcPct val="0"/>
              </a:spcBef>
              <a:buFont typeface="Wingdings" panose="05000000000000000000" pitchFamily="2" charset="2"/>
              <a:buChar char="§"/>
            </a:pPr>
            <a:r>
              <a:rPr lang="en-US" altLang="en-US" b="1" dirty="0"/>
              <a:t>Civil birth certificate (required for dependents under 18 years of age) </a:t>
            </a:r>
          </a:p>
          <a:p>
            <a:pPr marL="364158" lvl="1" indent="-115793" eaLnBrk="1" hangingPunct="1">
              <a:lnSpc>
                <a:spcPct val="120000"/>
              </a:lnSpc>
              <a:spcBef>
                <a:spcPct val="0"/>
              </a:spcBef>
              <a:buFont typeface="Wingdings" panose="05000000000000000000" pitchFamily="2" charset="2"/>
              <a:buChar char="§"/>
            </a:pPr>
            <a:r>
              <a:rPr lang="en-US" altLang="en-US" b="1" dirty="0"/>
              <a:t>Foreign driver's license </a:t>
            </a:r>
          </a:p>
          <a:p>
            <a:pPr marL="364158" lvl="1" indent="-115793" eaLnBrk="1" hangingPunct="1">
              <a:lnSpc>
                <a:spcPct val="120000"/>
              </a:lnSpc>
              <a:spcBef>
                <a:spcPct val="0"/>
              </a:spcBef>
              <a:buFont typeface="Wingdings" panose="05000000000000000000" pitchFamily="2" charset="2"/>
              <a:buChar char="§"/>
            </a:pPr>
            <a:r>
              <a:rPr lang="en-US" altLang="en-US" b="1" dirty="0"/>
              <a:t>U.S. state identification card </a:t>
            </a:r>
          </a:p>
          <a:p>
            <a:pPr marL="364158" lvl="1" indent="-115793" eaLnBrk="1" hangingPunct="1">
              <a:lnSpc>
                <a:spcPct val="120000"/>
              </a:lnSpc>
              <a:spcBef>
                <a:spcPct val="0"/>
              </a:spcBef>
              <a:buFont typeface="Wingdings" panose="05000000000000000000" pitchFamily="2" charset="2"/>
              <a:buChar char="§"/>
            </a:pPr>
            <a:r>
              <a:rPr lang="en-US" altLang="en-US" b="1" dirty="0"/>
              <a:t>Foreign voter's registration card </a:t>
            </a:r>
          </a:p>
          <a:p>
            <a:pPr marL="364158" lvl="1" indent="-115793" eaLnBrk="1" hangingPunct="1">
              <a:lnSpc>
                <a:spcPct val="120000"/>
              </a:lnSpc>
              <a:spcBef>
                <a:spcPct val="0"/>
              </a:spcBef>
              <a:buFont typeface="Wingdings" panose="05000000000000000000" pitchFamily="2" charset="2"/>
              <a:buChar char="§"/>
            </a:pPr>
            <a:r>
              <a:rPr lang="en-US" altLang="en-US" b="1" dirty="0"/>
              <a:t>U.S. military identification card </a:t>
            </a:r>
          </a:p>
          <a:p>
            <a:pPr marL="364158" lvl="1" indent="-115793" eaLnBrk="1" hangingPunct="1">
              <a:lnSpc>
                <a:spcPct val="120000"/>
              </a:lnSpc>
              <a:spcBef>
                <a:spcPct val="0"/>
              </a:spcBef>
              <a:buFont typeface="Wingdings" panose="05000000000000000000" pitchFamily="2" charset="2"/>
              <a:buChar char="§"/>
            </a:pPr>
            <a:r>
              <a:rPr lang="en-US" altLang="en-US" b="1" dirty="0"/>
              <a:t>Foreign military identification card </a:t>
            </a:r>
          </a:p>
          <a:p>
            <a:pPr marL="364158" lvl="1" indent="-115793" eaLnBrk="1" hangingPunct="1">
              <a:lnSpc>
                <a:spcPct val="120000"/>
              </a:lnSpc>
              <a:spcBef>
                <a:spcPct val="0"/>
              </a:spcBef>
              <a:buFont typeface="Wingdings" panose="05000000000000000000" pitchFamily="2" charset="2"/>
              <a:buChar char="§"/>
            </a:pPr>
            <a:r>
              <a:rPr lang="en-US" altLang="en-US" b="1" dirty="0"/>
              <a:t>Visa </a:t>
            </a:r>
          </a:p>
          <a:p>
            <a:pPr marL="364158" lvl="1" indent="-115793" eaLnBrk="1" hangingPunct="1">
              <a:lnSpc>
                <a:spcPct val="120000"/>
              </a:lnSpc>
              <a:spcBef>
                <a:spcPct val="0"/>
              </a:spcBef>
              <a:buFont typeface="Wingdings" panose="05000000000000000000" pitchFamily="2" charset="2"/>
              <a:buChar char="§"/>
            </a:pPr>
            <a:r>
              <a:rPr lang="en-US" altLang="en-US" b="1" dirty="0"/>
              <a:t>U.S. Citizenship and Immigration Services (USCIS) photo identification </a:t>
            </a:r>
          </a:p>
          <a:p>
            <a:pPr marL="364158" lvl="1" indent="-115793" eaLnBrk="1" hangingPunct="1">
              <a:lnSpc>
                <a:spcPct val="120000"/>
              </a:lnSpc>
              <a:spcBef>
                <a:spcPct val="0"/>
              </a:spcBef>
              <a:buFont typeface="Wingdings" panose="05000000000000000000" pitchFamily="2" charset="2"/>
              <a:buChar char="§"/>
            </a:pPr>
            <a:r>
              <a:rPr lang="en-US" altLang="en-US" b="1" dirty="0"/>
              <a:t>Medical records (dependents only – under 6, under 18 if a student) </a:t>
            </a:r>
          </a:p>
          <a:p>
            <a:pPr marL="364158" lvl="1" indent="-115793" eaLnBrk="1" hangingPunct="1">
              <a:lnSpc>
                <a:spcPct val="120000"/>
              </a:lnSpc>
              <a:spcBef>
                <a:spcPct val="0"/>
              </a:spcBef>
              <a:buFont typeface="Wingdings" panose="05000000000000000000" pitchFamily="2" charset="2"/>
              <a:buChar char="§"/>
            </a:pPr>
            <a:r>
              <a:rPr lang="en-US" altLang="en-US" b="1" dirty="0"/>
              <a:t>School records (dependents only – under 14, under 18 if a student)</a:t>
            </a:r>
          </a:p>
        </p:txBody>
      </p:sp>
    </p:spTree>
    <p:extLst>
      <p:ext uri="{BB962C8B-B14F-4D97-AF65-F5344CB8AC3E}">
        <p14:creationId xmlns:p14="http://schemas.microsoft.com/office/powerpoint/2010/main" val="12912571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en-US" altLang="en-US" dirty="0"/>
          </a:p>
        </p:txBody>
      </p:sp>
      <p:sp>
        <p:nvSpPr>
          <p:cNvPr id="41988"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8C4621C2-2BCE-408A-AFCD-88EA842295CB}" type="slidenum">
              <a:rPr lang="en-US" altLang="en-US"/>
              <a:pPr>
                <a:spcBef>
                  <a:spcPct val="0"/>
                </a:spcBef>
                <a:buClrTx/>
                <a:buSzTx/>
                <a:buFontTx/>
                <a:buNone/>
              </a:pPr>
              <a:t>25</a:t>
            </a:fld>
            <a:endParaRPr lang="en-US" altLang="en-US" dirty="0"/>
          </a:p>
        </p:txBody>
      </p:sp>
    </p:spTree>
    <p:extLst>
      <p:ext uri="{BB962C8B-B14F-4D97-AF65-F5344CB8AC3E}">
        <p14:creationId xmlns:p14="http://schemas.microsoft.com/office/powerpoint/2010/main" val="29627879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en-US" altLang="en-US" dirty="0"/>
          </a:p>
        </p:txBody>
      </p:sp>
      <p:sp>
        <p:nvSpPr>
          <p:cNvPr id="44036"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A0E48841-D262-421E-BC93-CB1D7647D406}" type="slidenum">
              <a:rPr lang="en-US" altLang="en-US"/>
              <a:pPr>
                <a:spcBef>
                  <a:spcPct val="0"/>
                </a:spcBef>
                <a:buClrTx/>
                <a:buSzTx/>
                <a:buFontTx/>
                <a:buNone/>
              </a:pPr>
              <a:t>26</a:t>
            </a:fld>
            <a:endParaRPr lang="en-US" altLang="en-US" dirty="0"/>
          </a:p>
        </p:txBody>
      </p:sp>
    </p:spTree>
    <p:extLst>
      <p:ext uri="{BB962C8B-B14F-4D97-AF65-F5344CB8AC3E}">
        <p14:creationId xmlns:p14="http://schemas.microsoft.com/office/powerpoint/2010/main" val="19606741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en-US" altLang="en-US" dirty="0"/>
          </a:p>
        </p:txBody>
      </p:sp>
      <p:sp>
        <p:nvSpPr>
          <p:cNvPr id="46084"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39AFE226-D056-4602-953B-BBCF03EFA31E}" type="slidenum">
              <a:rPr lang="en-US" altLang="en-US"/>
              <a:pPr>
                <a:spcBef>
                  <a:spcPct val="0"/>
                </a:spcBef>
                <a:buClrTx/>
                <a:buSzTx/>
                <a:buFontTx/>
                <a:buNone/>
              </a:pPr>
              <a:t>27</a:t>
            </a:fld>
            <a:endParaRPr lang="en-US" altLang="en-US" dirty="0"/>
          </a:p>
        </p:txBody>
      </p:sp>
    </p:spTree>
    <p:extLst>
      <p:ext uri="{BB962C8B-B14F-4D97-AF65-F5344CB8AC3E}">
        <p14:creationId xmlns:p14="http://schemas.microsoft.com/office/powerpoint/2010/main" val="10279782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3A45BF4F-F278-4FE9-9033-88C1EE350421}" type="slidenum">
              <a:rPr lang="en-US" altLang="en-US" sz="1300">
                <a:cs typeface="Calibri" panose="020F0502020204030204" pitchFamily="34" charset="0"/>
              </a:rPr>
              <a:pPr algn="r" eaLnBrk="1" hangingPunct="1">
                <a:spcBef>
                  <a:spcPct val="0"/>
                </a:spcBef>
                <a:buClrTx/>
                <a:buSzTx/>
                <a:buFontTx/>
                <a:buNone/>
              </a:pPr>
              <a:t>28</a:t>
            </a:fld>
            <a:endParaRPr lang="en-US" altLang="en-US" sz="1300" dirty="0">
              <a:cs typeface="Calibri" panose="020F0502020204030204" pitchFamily="34" charset="0"/>
            </a:endParaRPr>
          </a:p>
        </p:txBody>
      </p:sp>
      <p:sp>
        <p:nvSpPr>
          <p:cNvPr id="50180" name="Rectangle 2"/>
          <p:cNvSpPr>
            <a:spLocks noGrp="1" noRot="1" noChangeAspect="1" noChangeArrowheads="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3"/>
          <p:cNvSpPr>
            <a:spLocks noGrp="1" noChangeArrowheads="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5793" indent="-115793" eaLnBrk="1" hangingPunct="1">
              <a:lnSpc>
                <a:spcPct val="120000"/>
              </a:lnSpc>
              <a:spcBef>
                <a:spcPct val="0"/>
              </a:spcBef>
              <a:buFont typeface="Wingdings" panose="05000000000000000000" pitchFamily="2" charset="2"/>
              <a:buChar char="§"/>
            </a:pPr>
            <a:r>
              <a:rPr lang="en-US" altLang="en-US" b="1" dirty="0"/>
              <a:t>To have future communication with IRS in Spanish, use W-7S</a:t>
            </a:r>
          </a:p>
          <a:p>
            <a:pPr marL="115793" indent="-115793" eaLnBrk="1" hangingPunct="1">
              <a:lnSpc>
                <a:spcPct val="120000"/>
              </a:lnSpc>
              <a:spcBef>
                <a:spcPct val="0"/>
              </a:spcBef>
              <a:buFont typeface="Wingdings" panose="05000000000000000000" pitchFamily="2" charset="2"/>
              <a:buChar char="§"/>
            </a:pPr>
            <a:r>
              <a:rPr lang="en-US" altLang="en-US" b="1" dirty="0"/>
              <a:t>Limited exception to filing when no tax return is required</a:t>
            </a:r>
          </a:p>
          <a:p>
            <a:pPr marL="115793" indent="-115793" eaLnBrk="1" hangingPunct="1">
              <a:lnSpc>
                <a:spcPct val="120000"/>
              </a:lnSpc>
              <a:spcBef>
                <a:spcPct val="0"/>
              </a:spcBef>
              <a:buFont typeface="Wingdings" panose="05000000000000000000" pitchFamily="2" charset="2"/>
              <a:buChar char="§"/>
            </a:pPr>
            <a:r>
              <a:rPr lang="en-US" altLang="en-US" b="1" dirty="0"/>
              <a:t>Effective 1/1/13, only acceptable documents are:</a:t>
            </a:r>
          </a:p>
          <a:p>
            <a:pPr marL="364158" lvl="1" indent="-115793" eaLnBrk="1" hangingPunct="1">
              <a:lnSpc>
                <a:spcPct val="120000"/>
              </a:lnSpc>
              <a:spcBef>
                <a:spcPct val="0"/>
              </a:spcBef>
              <a:buFont typeface="Wingdings" panose="05000000000000000000" pitchFamily="2" charset="2"/>
              <a:buChar char="§"/>
            </a:pPr>
            <a:r>
              <a:rPr lang="en-US" altLang="en-US" b="1" dirty="0"/>
              <a:t>Passport (stand alone document) </a:t>
            </a:r>
          </a:p>
          <a:p>
            <a:pPr marL="364158" lvl="1" indent="-115793" eaLnBrk="1" hangingPunct="1">
              <a:lnSpc>
                <a:spcPct val="120000"/>
              </a:lnSpc>
              <a:spcBef>
                <a:spcPct val="0"/>
              </a:spcBef>
              <a:buFont typeface="Wingdings" panose="05000000000000000000" pitchFamily="2" charset="2"/>
              <a:buChar char="§"/>
            </a:pPr>
            <a:r>
              <a:rPr lang="en-US" altLang="en-US" b="1" dirty="0"/>
              <a:t>National identification card (must show photo, name, current address, date of birth, and expiration date) </a:t>
            </a:r>
          </a:p>
          <a:p>
            <a:pPr marL="364158" lvl="1" indent="-115793" eaLnBrk="1" hangingPunct="1">
              <a:lnSpc>
                <a:spcPct val="120000"/>
              </a:lnSpc>
              <a:spcBef>
                <a:spcPct val="0"/>
              </a:spcBef>
              <a:buFont typeface="Wingdings" panose="05000000000000000000" pitchFamily="2" charset="2"/>
              <a:buChar char="§"/>
            </a:pPr>
            <a:r>
              <a:rPr lang="en-US" altLang="en-US" b="1" dirty="0"/>
              <a:t>U.S. driver's license </a:t>
            </a:r>
          </a:p>
          <a:p>
            <a:pPr marL="364158" lvl="1" indent="-115793" eaLnBrk="1" hangingPunct="1">
              <a:lnSpc>
                <a:spcPct val="120000"/>
              </a:lnSpc>
              <a:spcBef>
                <a:spcPct val="0"/>
              </a:spcBef>
              <a:buFont typeface="Wingdings" panose="05000000000000000000" pitchFamily="2" charset="2"/>
              <a:buChar char="§"/>
            </a:pPr>
            <a:r>
              <a:rPr lang="en-US" altLang="en-US" b="1" dirty="0"/>
              <a:t>Civil birth certificate (required for dependents under 18 years of age) </a:t>
            </a:r>
          </a:p>
          <a:p>
            <a:pPr marL="364158" lvl="1" indent="-115793" eaLnBrk="1" hangingPunct="1">
              <a:lnSpc>
                <a:spcPct val="120000"/>
              </a:lnSpc>
              <a:spcBef>
                <a:spcPct val="0"/>
              </a:spcBef>
              <a:buFont typeface="Wingdings" panose="05000000000000000000" pitchFamily="2" charset="2"/>
              <a:buChar char="§"/>
            </a:pPr>
            <a:r>
              <a:rPr lang="en-US" altLang="en-US" b="1" dirty="0"/>
              <a:t>Foreign driver's license </a:t>
            </a:r>
          </a:p>
          <a:p>
            <a:pPr marL="364158" lvl="1" indent="-115793" eaLnBrk="1" hangingPunct="1">
              <a:lnSpc>
                <a:spcPct val="120000"/>
              </a:lnSpc>
              <a:spcBef>
                <a:spcPct val="0"/>
              </a:spcBef>
              <a:buFont typeface="Wingdings" panose="05000000000000000000" pitchFamily="2" charset="2"/>
              <a:buChar char="§"/>
            </a:pPr>
            <a:r>
              <a:rPr lang="en-US" altLang="en-US" b="1" dirty="0"/>
              <a:t>U.S. state identification card </a:t>
            </a:r>
          </a:p>
          <a:p>
            <a:pPr marL="364158" lvl="1" indent="-115793" eaLnBrk="1" hangingPunct="1">
              <a:lnSpc>
                <a:spcPct val="120000"/>
              </a:lnSpc>
              <a:spcBef>
                <a:spcPct val="0"/>
              </a:spcBef>
              <a:buFont typeface="Wingdings" panose="05000000000000000000" pitchFamily="2" charset="2"/>
              <a:buChar char="§"/>
            </a:pPr>
            <a:r>
              <a:rPr lang="en-US" altLang="en-US" b="1" dirty="0"/>
              <a:t>Foreign voter's registration card </a:t>
            </a:r>
          </a:p>
          <a:p>
            <a:pPr marL="364158" lvl="1" indent="-115793" eaLnBrk="1" hangingPunct="1">
              <a:lnSpc>
                <a:spcPct val="120000"/>
              </a:lnSpc>
              <a:spcBef>
                <a:spcPct val="0"/>
              </a:spcBef>
              <a:buFont typeface="Wingdings" panose="05000000000000000000" pitchFamily="2" charset="2"/>
              <a:buChar char="§"/>
            </a:pPr>
            <a:r>
              <a:rPr lang="en-US" altLang="en-US" b="1" dirty="0"/>
              <a:t>U.S. military identification card </a:t>
            </a:r>
          </a:p>
          <a:p>
            <a:pPr marL="364158" lvl="1" indent="-115793" eaLnBrk="1" hangingPunct="1">
              <a:lnSpc>
                <a:spcPct val="120000"/>
              </a:lnSpc>
              <a:spcBef>
                <a:spcPct val="0"/>
              </a:spcBef>
              <a:buFont typeface="Wingdings" panose="05000000000000000000" pitchFamily="2" charset="2"/>
              <a:buChar char="§"/>
            </a:pPr>
            <a:r>
              <a:rPr lang="en-US" altLang="en-US" b="1" dirty="0"/>
              <a:t>Foreign military identification card </a:t>
            </a:r>
          </a:p>
          <a:p>
            <a:pPr marL="364158" lvl="1" indent="-115793" eaLnBrk="1" hangingPunct="1">
              <a:lnSpc>
                <a:spcPct val="120000"/>
              </a:lnSpc>
              <a:spcBef>
                <a:spcPct val="0"/>
              </a:spcBef>
              <a:buFont typeface="Wingdings" panose="05000000000000000000" pitchFamily="2" charset="2"/>
              <a:buChar char="§"/>
            </a:pPr>
            <a:r>
              <a:rPr lang="en-US" altLang="en-US" b="1" dirty="0"/>
              <a:t>Visa </a:t>
            </a:r>
          </a:p>
          <a:p>
            <a:pPr marL="364158" lvl="1" indent="-115793" eaLnBrk="1" hangingPunct="1">
              <a:lnSpc>
                <a:spcPct val="120000"/>
              </a:lnSpc>
              <a:spcBef>
                <a:spcPct val="0"/>
              </a:spcBef>
              <a:buFont typeface="Wingdings" panose="05000000000000000000" pitchFamily="2" charset="2"/>
              <a:buChar char="§"/>
            </a:pPr>
            <a:r>
              <a:rPr lang="en-US" altLang="en-US" b="1" dirty="0"/>
              <a:t>U.S. Citizenship and Immigration Services (USCIS) photo identification </a:t>
            </a:r>
          </a:p>
          <a:p>
            <a:pPr marL="364158" lvl="1" indent="-115793" eaLnBrk="1" hangingPunct="1">
              <a:lnSpc>
                <a:spcPct val="120000"/>
              </a:lnSpc>
              <a:spcBef>
                <a:spcPct val="0"/>
              </a:spcBef>
              <a:buFont typeface="Wingdings" panose="05000000000000000000" pitchFamily="2" charset="2"/>
              <a:buChar char="§"/>
            </a:pPr>
            <a:r>
              <a:rPr lang="en-US" altLang="en-US" b="1" dirty="0"/>
              <a:t>Medical records (dependents only – under 6, under 18 if a student) </a:t>
            </a:r>
          </a:p>
          <a:p>
            <a:pPr marL="364158" lvl="1" indent="-115793" eaLnBrk="1" hangingPunct="1">
              <a:lnSpc>
                <a:spcPct val="120000"/>
              </a:lnSpc>
              <a:spcBef>
                <a:spcPct val="0"/>
              </a:spcBef>
              <a:buFont typeface="Wingdings" panose="05000000000000000000" pitchFamily="2" charset="2"/>
              <a:buChar char="§"/>
            </a:pPr>
            <a:r>
              <a:rPr lang="en-US" altLang="en-US" b="1" dirty="0"/>
              <a:t>School records (dependents only – under 14, under 18 if a student)</a:t>
            </a:r>
          </a:p>
        </p:txBody>
      </p:sp>
    </p:spTree>
    <p:extLst>
      <p:ext uri="{BB962C8B-B14F-4D97-AF65-F5344CB8AC3E}">
        <p14:creationId xmlns:p14="http://schemas.microsoft.com/office/powerpoint/2010/main" val="38155701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p:cNvSpPr>
            <a:spLocks noGrp="1" noRot="1" noChangeAspect="1" noChangeArrowheads="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7" name="Rectangle 3"/>
          <p:cNvSpPr>
            <a:spLocks noGrp="1" noChangeArrowheads="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lnSpc>
                <a:spcPct val="120000"/>
              </a:lnSpc>
              <a:spcBef>
                <a:spcPct val="0"/>
              </a:spcBef>
              <a:buNone/>
            </a:pPr>
            <a:endParaRPr lang="en-US" altLang="en-US" dirty="0"/>
          </a:p>
        </p:txBody>
      </p:sp>
      <p:sp>
        <p:nvSpPr>
          <p:cNvPr id="3" name="Slide Number Placeholder 2"/>
          <p:cNvSpPr>
            <a:spLocks noGrp="1"/>
          </p:cNvSpPr>
          <p:nvPr>
            <p:ph type="sldNum" sz="quarter" idx="10"/>
          </p:nvPr>
        </p:nvSpPr>
        <p:spPr/>
        <p:txBody>
          <a:bodyPr/>
          <a:lstStyle/>
          <a:p>
            <a:fld id="{AE434FBB-6F25-4028-AC1B-1FACBC4ABDFF}" type="slidenum">
              <a:rPr lang="en-US" smtClean="0"/>
              <a:t>29</a:t>
            </a:fld>
            <a:endParaRPr lang="en-US"/>
          </a:p>
        </p:txBody>
      </p:sp>
    </p:spTree>
    <p:extLst>
      <p:ext uri="{BB962C8B-B14F-4D97-AF65-F5344CB8AC3E}">
        <p14:creationId xmlns:p14="http://schemas.microsoft.com/office/powerpoint/2010/main" val="2965992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a:prstGeom prst="rect">
            <a:avLst/>
          </a:prstGeom>
        </p:spPr>
      </p:sp>
      <p:sp>
        <p:nvSpPr>
          <p:cNvPr id="3" name="Notes Placeholder 2"/>
          <p:cNvSpPr>
            <a:spLocks noGrp="1"/>
          </p:cNvSpPr>
          <p:nvPr>
            <p:ph type="body" idx="1"/>
          </p:nvPr>
        </p:nvSpPr>
        <p:spPr>
          <a:xfrm>
            <a:off x="731838" y="4621213"/>
            <a:ext cx="5851525" cy="3779837"/>
          </a:xfrm>
          <a:prstGeom prst="rect">
            <a:avLst/>
          </a:prstGeom>
        </p:spPr>
        <p:txBody>
          <a:bodyPr/>
          <a:lstStyle/>
          <a:p>
            <a:endParaRPr lang="en-US" dirty="0"/>
          </a:p>
        </p:txBody>
      </p:sp>
      <p:sp>
        <p:nvSpPr>
          <p:cNvPr id="5" name="Slide Number Placeholder 4"/>
          <p:cNvSpPr>
            <a:spLocks noGrp="1"/>
          </p:cNvSpPr>
          <p:nvPr>
            <p:ph type="sldNum" sz="quarter" idx="5"/>
          </p:nvPr>
        </p:nvSpPr>
        <p:spPr>
          <a:xfrm>
            <a:off x="4143375" y="9120188"/>
            <a:ext cx="3170238" cy="481012"/>
          </a:xfrm>
          <a:prstGeom prst="rect">
            <a:avLst/>
          </a:prstGeom>
        </p:spPr>
        <p:txBody>
          <a:bodyPr/>
          <a:lstStyle/>
          <a:p>
            <a:pPr>
              <a:defRPr/>
            </a:pPr>
            <a:fld id="{323AF958-7DBB-4296-AC7B-C80BF51505A7}" type="slidenum">
              <a:rPr lang="en-US" altLang="en-US" smtClean="0"/>
              <a:pPr>
                <a:defRPr/>
              </a:pPr>
              <a:t>3</a:t>
            </a:fld>
            <a:endParaRPr lang="en-US" altLang="en-US" dirty="0"/>
          </a:p>
        </p:txBody>
      </p:sp>
    </p:spTree>
    <p:extLst>
      <p:ext uri="{BB962C8B-B14F-4D97-AF65-F5344CB8AC3E}">
        <p14:creationId xmlns:p14="http://schemas.microsoft.com/office/powerpoint/2010/main" val="11602218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2"/>
          <p:cNvSpPr>
            <a:spLocks noGrp="1" noRot="1" noChangeAspect="1" noChangeArrowheads="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5" name="Rectangle 3"/>
          <p:cNvSpPr>
            <a:spLocks noGrp="1" noChangeArrowheads="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48366" lvl="1" indent="0" eaLnBrk="1" hangingPunct="1">
              <a:lnSpc>
                <a:spcPct val="120000"/>
              </a:lnSpc>
              <a:spcBef>
                <a:spcPct val="0"/>
              </a:spcBef>
              <a:buNone/>
            </a:pPr>
            <a:endParaRPr lang="en-US" altLang="en-US" dirty="0"/>
          </a:p>
        </p:txBody>
      </p:sp>
      <p:sp>
        <p:nvSpPr>
          <p:cNvPr id="3" name="Slide Number Placeholder 2"/>
          <p:cNvSpPr>
            <a:spLocks noGrp="1"/>
          </p:cNvSpPr>
          <p:nvPr>
            <p:ph type="sldNum" sz="quarter" idx="10"/>
          </p:nvPr>
        </p:nvSpPr>
        <p:spPr>
          <a:xfrm>
            <a:off x="4144962" y="9120188"/>
            <a:ext cx="3170238" cy="481012"/>
          </a:xfrm>
        </p:spPr>
        <p:txBody>
          <a:bodyPr/>
          <a:lstStyle/>
          <a:p>
            <a:fld id="{AE434FBB-6F25-4028-AC1B-1FACBC4ABDFF}" type="slidenum">
              <a:rPr lang="en-US" smtClean="0"/>
              <a:t>30</a:t>
            </a:fld>
            <a:endParaRPr lang="en-US"/>
          </a:p>
        </p:txBody>
      </p:sp>
    </p:spTree>
    <p:extLst>
      <p:ext uri="{BB962C8B-B14F-4D97-AF65-F5344CB8AC3E}">
        <p14:creationId xmlns:p14="http://schemas.microsoft.com/office/powerpoint/2010/main" val="7700993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2"/>
          <p:cNvSpPr>
            <a:spLocks noGrp="1" noRot="1" noChangeAspect="1" noChangeArrowheads="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3"/>
          <p:cNvSpPr>
            <a:spLocks noGrp="1" noChangeArrowheads="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lnSpc>
                <a:spcPct val="120000"/>
              </a:lnSpc>
              <a:spcBef>
                <a:spcPct val="0"/>
              </a:spcBef>
              <a:buNone/>
            </a:pPr>
            <a:endParaRPr lang="en-US" altLang="en-US" dirty="0"/>
          </a:p>
        </p:txBody>
      </p:sp>
      <p:sp>
        <p:nvSpPr>
          <p:cNvPr id="3" name="Slide Number Placeholder 2"/>
          <p:cNvSpPr>
            <a:spLocks noGrp="1"/>
          </p:cNvSpPr>
          <p:nvPr>
            <p:ph type="sldNum" sz="quarter" idx="10"/>
          </p:nvPr>
        </p:nvSpPr>
        <p:spPr/>
        <p:txBody>
          <a:bodyPr/>
          <a:lstStyle/>
          <a:p>
            <a:fld id="{AE434FBB-6F25-4028-AC1B-1FACBC4ABDFF}" type="slidenum">
              <a:rPr lang="en-US" smtClean="0"/>
              <a:t>31</a:t>
            </a:fld>
            <a:endParaRPr lang="en-US"/>
          </a:p>
        </p:txBody>
      </p:sp>
    </p:spTree>
    <p:extLst>
      <p:ext uri="{BB962C8B-B14F-4D97-AF65-F5344CB8AC3E}">
        <p14:creationId xmlns:p14="http://schemas.microsoft.com/office/powerpoint/2010/main" val="18896556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C640150F-1563-4E27-BC54-D1282EB183A1}" type="slidenum">
              <a:rPr lang="en-US" altLang="en-US" sz="1300">
                <a:cs typeface="Calibri" panose="020F0502020204030204" pitchFamily="34" charset="0"/>
              </a:rPr>
              <a:pPr algn="r" eaLnBrk="1" hangingPunct="1">
                <a:spcBef>
                  <a:spcPct val="0"/>
                </a:spcBef>
                <a:buClrTx/>
                <a:buSzTx/>
                <a:buFontTx/>
                <a:buNone/>
              </a:pPr>
              <a:t>32</a:t>
            </a:fld>
            <a:endParaRPr lang="en-US" altLang="en-US" sz="1300" dirty="0">
              <a:cs typeface="Calibri" panose="020F0502020204030204" pitchFamily="34" charset="0"/>
            </a:endParaRPr>
          </a:p>
        </p:txBody>
      </p:sp>
      <p:sp>
        <p:nvSpPr>
          <p:cNvPr id="60420" name="Rectangle 2"/>
          <p:cNvSpPr>
            <a:spLocks noGrp="1" noRot="1" noChangeAspect="1" noChangeArrowheads="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3"/>
          <p:cNvSpPr>
            <a:spLocks noGrp="1" noChangeArrowheads="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5793" indent="-115793" eaLnBrk="1" hangingPunct="1">
              <a:lnSpc>
                <a:spcPct val="120000"/>
              </a:lnSpc>
              <a:spcBef>
                <a:spcPct val="0"/>
              </a:spcBef>
              <a:buFont typeface="Wingdings" panose="05000000000000000000" pitchFamily="2" charset="2"/>
              <a:buChar char="§"/>
            </a:pPr>
            <a:endParaRPr lang="en-US" altLang="en-US" dirty="0"/>
          </a:p>
        </p:txBody>
      </p:sp>
    </p:spTree>
    <p:extLst>
      <p:ext uri="{BB962C8B-B14F-4D97-AF65-F5344CB8AC3E}">
        <p14:creationId xmlns:p14="http://schemas.microsoft.com/office/powerpoint/2010/main" val="32108598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731838" y="4621213"/>
            <a:ext cx="5851525" cy="3779837"/>
          </a:xfrm>
        </p:spPr>
        <p:txBody>
          <a:bodyPr/>
          <a:lstStyle/>
          <a:p>
            <a:endParaRPr lang="en-US"/>
          </a:p>
        </p:txBody>
      </p:sp>
      <p:sp>
        <p:nvSpPr>
          <p:cNvPr id="4" name="Slide Number Placeholder 3"/>
          <p:cNvSpPr>
            <a:spLocks noGrp="1"/>
          </p:cNvSpPr>
          <p:nvPr>
            <p:ph type="sldNum" sz="quarter" idx="10"/>
          </p:nvPr>
        </p:nvSpPr>
        <p:spPr>
          <a:xfrm>
            <a:off x="4143375" y="9120188"/>
            <a:ext cx="3170238" cy="481012"/>
          </a:xfrm>
        </p:spPr>
        <p:txBody>
          <a:bodyPr/>
          <a:lstStyle/>
          <a:p>
            <a:fld id="{AE434FBB-6F25-4028-AC1B-1FACBC4ABDFF}" type="slidenum">
              <a:rPr lang="en-US" smtClean="0"/>
              <a:t>33</a:t>
            </a:fld>
            <a:endParaRPr lang="en-US"/>
          </a:p>
        </p:txBody>
      </p:sp>
    </p:spTree>
    <p:extLst>
      <p:ext uri="{BB962C8B-B14F-4D97-AF65-F5344CB8AC3E}">
        <p14:creationId xmlns:p14="http://schemas.microsoft.com/office/powerpoint/2010/main" val="22595448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2468"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237B6CA5-C627-464F-B1B8-9243D8B1A403}" type="slidenum">
              <a:rPr lang="en-US" altLang="en-US"/>
              <a:pPr>
                <a:spcBef>
                  <a:spcPct val="0"/>
                </a:spcBef>
                <a:buClrTx/>
                <a:buSzTx/>
                <a:buFontTx/>
                <a:buNone/>
              </a:pPr>
              <a:t>34</a:t>
            </a:fld>
            <a:endParaRPr lang="en-US" altLang="en-US" dirty="0"/>
          </a:p>
        </p:txBody>
      </p:sp>
    </p:spTree>
    <p:extLst>
      <p:ext uri="{BB962C8B-B14F-4D97-AF65-F5344CB8AC3E}">
        <p14:creationId xmlns:p14="http://schemas.microsoft.com/office/powerpoint/2010/main" val="35248269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2468"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237B6CA5-C627-464F-B1B8-9243D8B1A403}" type="slidenum">
              <a:rPr lang="en-US" altLang="en-US"/>
              <a:pPr>
                <a:spcBef>
                  <a:spcPct val="0"/>
                </a:spcBef>
                <a:buClrTx/>
                <a:buSzTx/>
                <a:buFontTx/>
                <a:buNone/>
              </a:pPr>
              <a:t>35</a:t>
            </a:fld>
            <a:endParaRPr lang="en-US" altLang="en-US" dirty="0"/>
          </a:p>
        </p:txBody>
      </p:sp>
    </p:spTree>
    <p:extLst>
      <p:ext uri="{BB962C8B-B14F-4D97-AF65-F5344CB8AC3E}">
        <p14:creationId xmlns:p14="http://schemas.microsoft.com/office/powerpoint/2010/main" val="37137539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731838" y="4621213"/>
            <a:ext cx="5851525" cy="3779837"/>
          </a:xfrm>
        </p:spPr>
        <p:txBody>
          <a:bodyPr/>
          <a:lstStyle/>
          <a:p>
            <a:endParaRPr lang="en-US"/>
          </a:p>
        </p:txBody>
      </p:sp>
      <p:sp>
        <p:nvSpPr>
          <p:cNvPr id="4" name="Slide Number Placeholder 3"/>
          <p:cNvSpPr>
            <a:spLocks noGrp="1"/>
          </p:cNvSpPr>
          <p:nvPr>
            <p:ph type="sldNum" sz="quarter" idx="10"/>
          </p:nvPr>
        </p:nvSpPr>
        <p:spPr>
          <a:xfrm>
            <a:off x="4143375" y="9120188"/>
            <a:ext cx="3170238" cy="481012"/>
          </a:xfrm>
        </p:spPr>
        <p:txBody>
          <a:bodyPr/>
          <a:lstStyle/>
          <a:p>
            <a:fld id="{AE434FBB-6F25-4028-AC1B-1FACBC4ABDFF}" type="slidenum">
              <a:rPr lang="en-US" smtClean="0"/>
              <a:t>36</a:t>
            </a:fld>
            <a:endParaRPr lang="en-US"/>
          </a:p>
        </p:txBody>
      </p:sp>
    </p:spTree>
    <p:extLst>
      <p:ext uri="{BB962C8B-B14F-4D97-AF65-F5344CB8AC3E}">
        <p14:creationId xmlns:p14="http://schemas.microsoft.com/office/powerpoint/2010/main" val="3270118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a:prstGeom prst="rect">
            <a:avLst/>
          </a:prstGeom>
        </p:spPr>
      </p:sp>
      <p:sp>
        <p:nvSpPr>
          <p:cNvPr id="3" name="Notes Placeholder 2"/>
          <p:cNvSpPr>
            <a:spLocks noGrp="1"/>
          </p:cNvSpPr>
          <p:nvPr>
            <p:ph type="body" idx="1"/>
          </p:nvPr>
        </p:nvSpPr>
        <p:spPr>
          <a:xfrm>
            <a:off x="731838" y="4621213"/>
            <a:ext cx="5851525" cy="3779837"/>
          </a:xfrm>
          <a:prstGeom prst="rect">
            <a:avLst/>
          </a:prstGeom>
        </p:spPr>
        <p:txBody>
          <a:bodyPr>
            <a:normAutofit/>
          </a:bodyPr>
          <a:lstStyle/>
          <a:p>
            <a:r>
              <a:rPr lang="en-US" b="1" dirty="0"/>
              <a:t>This</a:t>
            </a:r>
            <a:r>
              <a:rPr lang="en-US" b="1" baseline="0" dirty="0"/>
              <a:t> section is comprehensive</a:t>
            </a:r>
            <a:endParaRPr lang="en-US" b="1" dirty="0"/>
          </a:p>
        </p:txBody>
      </p:sp>
      <p:sp>
        <p:nvSpPr>
          <p:cNvPr id="5" name="Slide Number Placeholder 4"/>
          <p:cNvSpPr>
            <a:spLocks noGrp="1"/>
          </p:cNvSpPr>
          <p:nvPr>
            <p:ph type="sldNum" sz="quarter" idx="11"/>
          </p:nvPr>
        </p:nvSpPr>
        <p:spPr>
          <a:xfrm>
            <a:off x="4143375" y="9120188"/>
            <a:ext cx="3170238" cy="481012"/>
          </a:xfrm>
          <a:prstGeom prst="rect">
            <a:avLst/>
          </a:prstGeom>
        </p:spPr>
        <p:txBody>
          <a:bodyPr/>
          <a:lstStyle/>
          <a:p>
            <a:pPr>
              <a:defRPr/>
            </a:pPr>
            <a:fld id="{323AF958-7DBB-4296-AC7B-C80BF51505A7}" type="slidenum">
              <a:rPr lang="en-US" altLang="en-US" smtClean="0"/>
              <a:pPr>
                <a:defRPr/>
              </a:pPr>
              <a:t>4</a:t>
            </a:fld>
            <a:endParaRPr lang="en-US" altLang="en-US" dirty="0"/>
          </a:p>
        </p:txBody>
      </p:sp>
    </p:spTree>
    <p:extLst>
      <p:ext uri="{BB962C8B-B14F-4D97-AF65-F5344CB8AC3E}">
        <p14:creationId xmlns:p14="http://schemas.microsoft.com/office/powerpoint/2010/main" val="475990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Reference:  https://www.irs.gov/individuals/adoption-taxpayer-identification-number</a:t>
            </a:r>
          </a:p>
          <a:p>
            <a:pPr eaLnBrk="1" hangingPunct="1">
              <a:spcBef>
                <a:spcPct val="0"/>
              </a:spcBef>
            </a:pPr>
            <a:r>
              <a:rPr lang="en-US" altLang="en-US" b="1" dirty="0"/>
              <a:t>The child is legally placed in your home for adoption by an authorized placement agency.</a:t>
            </a:r>
          </a:p>
          <a:p>
            <a:pPr eaLnBrk="1" hangingPunct="1">
              <a:spcBef>
                <a:spcPct val="0"/>
              </a:spcBef>
            </a:pPr>
            <a:r>
              <a:rPr lang="en-US" altLang="en-US" b="1" dirty="0"/>
              <a:t>The adoption is a </a:t>
            </a:r>
            <a:r>
              <a:rPr lang="en-US" altLang="en-US" b="1" u="sng" dirty="0"/>
              <a:t>domestic</a:t>
            </a:r>
            <a:r>
              <a:rPr lang="en-US" altLang="en-US" b="1" dirty="0"/>
              <a:t> adoption OR the adoption is a </a:t>
            </a:r>
            <a:r>
              <a:rPr lang="en-US" altLang="en-US" b="1" u="sng" dirty="0"/>
              <a:t>foreign</a:t>
            </a:r>
            <a:r>
              <a:rPr lang="en-US" altLang="en-US" b="1" dirty="0"/>
              <a:t> adoption and the </a:t>
            </a:r>
            <a:r>
              <a:rPr lang="en-US" altLang="en-US" b="1" u="sng" dirty="0"/>
              <a:t>child/children have a permanent resident alien card or certification of citizenship</a:t>
            </a:r>
            <a:r>
              <a:rPr lang="en-US" altLang="en-US" b="1" dirty="0"/>
              <a:t>.</a:t>
            </a:r>
          </a:p>
          <a:p>
            <a:pPr eaLnBrk="1" hangingPunct="1">
              <a:spcBef>
                <a:spcPct val="0"/>
              </a:spcBef>
            </a:pPr>
            <a:r>
              <a:rPr lang="en-US" altLang="en-US" b="1" dirty="0"/>
              <a:t>You cannot obtain the child's existing SSN even though you have made a reasonable attempt to obtain it from the birth parents, the placement agency, and other persons.</a:t>
            </a:r>
          </a:p>
          <a:p>
            <a:pPr eaLnBrk="1" hangingPunct="1">
              <a:spcBef>
                <a:spcPct val="0"/>
              </a:spcBef>
            </a:pPr>
            <a:r>
              <a:rPr lang="en-US" altLang="en-US" b="1" dirty="0"/>
              <a:t>You cannot obtain an SSN for the child from the SSA for any reason. (For example, the adoption is not final).</a:t>
            </a:r>
          </a:p>
          <a:p>
            <a:pPr eaLnBrk="1" hangingPunct="1">
              <a:spcBef>
                <a:spcPct val="0"/>
              </a:spcBef>
            </a:pPr>
            <a:r>
              <a:rPr lang="en-US" altLang="en-US" b="1" dirty="0"/>
              <a:t>Also see Pub 17, Chapter 1, page 12; Chapter 34, page 224</a:t>
            </a:r>
          </a:p>
          <a:p>
            <a:pPr eaLnBrk="1" hangingPunct="1">
              <a:spcBef>
                <a:spcPct val="0"/>
              </a:spcBef>
            </a:pPr>
            <a:endParaRPr lang="en-US" altLang="en-US" dirty="0"/>
          </a:p>
        </p:txBody>
      </p:sp>
      <p:sp>
        <p:nvSpPr>
          <p:cNvPr id="9220"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38F1B7D7-1C07-4ABE-9286-83328D6BDBD2}" type="slidenum">
              <a:rPr lang="en-US" altLang="en-US"/>
              <a:pPr>
                <a:spcBef>
                  <a:spcPct val="0"/>
                </a:spcBef>
                <a:buClrTx/>
                <a:buSzTx/>
                <a:buFontTx/>
                <a:buNone/>
              </a:pPr>
              <a:t>5</a:t>
            </a:fld>
            <a:endParaRPr lang="en-US" altLang="en-US" dirty="0"/>
          </a:p>
        </p:txBody>
      </p:sp>
    </p:spTree>
    <p:extLst>
      <p:ext uri="{BB962C8B-B14F-4D97-AF65-F5344CB8AC3E}">
        <p14:creationId xmlns:p14="http://schemas.microsoft.com/office/powerpoint/2010/main" val="3642723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r>
              <a:rPr lang="en-US" altLang="en-US" b="1" dirty="0"/>
              <a:t>Copies (not originals) of the placement documents are required:</a:t>
            </a:r>
          </a:p>
          <a:p>
            <a:pPr marL="0" indent="0" eaLnBrk="1" hangingPunct="1">
              <a:spcBef>
                <a:spcPct val="0"/>
              </a:spcBef>
            </a:pPr>
            <a:r>
              <a:rPr lang="en-US" altLang="en-US" b="1" dirty="0"/>
              <a:t>A placement agreement entered into between taxpayer and a public or private adoption agency.</a:t>
            </a:r>
          </a:p>
          <a:p>
            <a:pPr marL="0" indent="0" eaLnBrk="1" hangingPunct="1">
              <a:spcBef>
                <a:spcPct val="0"/>
              </a:spcBef>
            </a:pPr>
            <a:r>
              <a:rPr lang="en-US" altLang="en-US" b="1" dirty="0"/>
              <a:t>A document signed by a hospital official authorizing the release of a newborn child to taxpayer for legal adoption.</a:t>
            </a:r>
          </a:p>
          <a:p>
            <a:pPr marL="0" indent="0" eaLnBrk="1" hangingPunct="1">
              <a:spcBef>
                <a:spcPct val="0"/>
              </a:spcBef>
            </a:pPr>
            <a:r>
              <a:rPr lang="en-US" altLang="en-US" b="1" dirty="0"/>
              <a:t>A court order or other court document ordering or approving the placement of a child with taxpayer for legal adoption.</a:t>
            </a:r>
          </a:p>
          <a:p>
            <a:pPr marL="0" indent="0" eaLnBrk="1" hangingPunct="1">
              <a:spcBef>
                <a:spcPct val="0"/>
              </a:spcBef>
            </a:pPr>
            <a:r>
              <a:rPr lang="en-US" altLang="en-US" b="1" dirty="0"/>
              <a:t>An affidavit signed by an attorney, a government official, etc., placing the child with taxpayer pursuant to the states' legal adoption laws.</a:t>
            </a:r>
          </a:p>
          <a:p>
            <a:pPr marL="0" indent="0" eaLnBrk="1" hangingPunct="1">
              <a:spcBef>
                <a:spcPct val="0"/>
              </a:spcBef>
              <a:buNone/>
            </a:pPr>
            <a:r>
              <a:rPr lang="en-US" altLang="en-US" b="1" dirty="0"/>
              <a:t>The placement documentation is sometimes referred to as "Placement Agreement"; "Surrender Papers"; "Temporary Placement Paperwork"; "Placement Order" etc. This documentation termed differently from state to state must clearly establish that the child was placed in your (taxpayer’s) home for purposes of adoption by an authorized adoption agency (or agent), and must include the following information:</a:t>
            </a:r>
          </a:p>
          <a:p>
            <a:pPr marL="0" indent="0" eaLnBrk="1" hangingPunct="1">
              <a:spcBef>
                <a:spcPct val="0"/>
              </a:spcBef>
            </a:pPr>
            <a:r>
              <a:rPr lang="en-US" altLang="en-US" b="1" dirty="0"/>
              <a:t>Adoptive Parent(s) full name</a:t>
            </a:r>
          </a:p>
          <a:p>
            <a:pPr marL="0" indent="0" eaLnBrk="1" hangingPunct="1">
              <a:spcBef>
                <a:spcPct val="0"/>
              </a:spcBef>
            </a:pPr>
            <a:r>
              <a:rPr lang="en-US" altLang="en-US" b="1" dirty="0"/>
              <a:t>Child's full name</a:t>
            </a:r>
          </a:p>
          <a:p>
            <a:pPr marL="0" indent="0" eaLnBrk="1" hangingPunct="1">
              <a:spcBef>
                <a:spcPct val="0"/>
              </a:spcBef>
            </a:pPr>
            <a:r>
              <a:rPr lang="en-US" altLang="en-US" b="1" dirty="0"/>
              <a:t>Name of the Placement Agency or Agent</a:t>
            </a:r>
          </a:p>
          <a:p>
            <a:pPr marL="0" indent="0" eaLnBrk="1" hangingPunct="1">
              <a:spcBef>
                <a:spcPct val="0"/>
              </a:spcBef>
            </a:pPr>
            <a:r>
              <a:rPr lang="en-US" altLang="en-US" b="1" dirty="0"/>
              <a:t>The date the child was placed in the adoptive parent’s home.</a:t>
            </a:r>
          </a:p>
          <a:p>
            <a:pPr marL="0" indent="0" eaLnBrk="1" hangingPunct="1">
              <a:spcBef>
                <a:spcPct val="0"/>
              </a:spcBef>
            </a:pPr>
            <a:r>
              <a:rPr lang="en-US" altLang="en-US" b="1" dirty="0"/>
              <a:t>The signature of the parent or parents (the adopting taxpayers) and that of an official representative of the authorized placing agency or agent.</a:t>
            </a:r>
          </a:p>
          <a:p>
            <a:pPr marL="0" indent="0" eaLnBrk="1" hangingPunct="1">
              <a:spcBef>
                <a:spcPct val="0"/>
              </a:spcBef>
              <a:buNone/>
            </a:pPr>
            <a:endParaRPr lang="en-US" altLang="en-US" dirty="0"/>
          </a:p>
        </p:txBody>
      </p:sp>
      <p:sp>
        <p:nvSpPr>
          <p:cNvPr id="11268"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1AD667A0-0C4C-4459-B7D5-98525426983C}" type="slidenum">
              <a:rPr lang="en-US" altLang="en-US"/>
              <a:pPr>
                <a:spcBef>
                  <a:spcPct val="0"/>
                </a:spcBef>
                <a:buClrTx/>
                <a:buSzTx/>
                <a:buFontTx/>
                <a:buNone/>
              </a:pPr>
              <a:t>6</a:t>
            </a:fld>
            <a:endParaRPr lang="en-US" altLang="en-US" dirty="0"/>
          </a:p>
        </p:txBody>
      </p:sp>
    </p:spTree>
    <p:extLst>
      <p:ext uri="{BB962C8B-B14F-4D97-AF65-F5344CB8AC3E}">
        <p14:creationId xmlns:p14="http://schemas.microsoft.com/office/powerpoint/2010/main" val="3262684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731838" y="4621213"/>
            <a:ext cx="5851525" cy="3779837"/>
          </a:xfrm>
        </p:spPr>
        <p:txBody>
          <a:bodyPr/>
          <a:lstStyle/>
          <a:p>
            <a:endParaRPr lang="en-US"/>
          </a:p>
        </p:txBody>
      </p:sp>
      <p:sp>
        <p:nvSpPr>
          <p:cNvPr id="4" name="Slide Number Placeholder 3"/>
          <p:cNvSpPr>
            <a:spLocks noGrp="1"/>
          </p:cNvSpPr>
          <p:nvPr>
            <p:ph type="sldNum" sz="quarter" idx="10"/>
          </p:nvPr>
        </p:nvSpPr>
        <p:spPr>
          <a:xfrm>
            <a:off x="4143375" y="9120188"/>
            <a:ext cx="3170238" cy="481012"/>
          </a:xfrm>
        </p:spPr>
        <p:txBody>
          <a:bodyPr/>
          <a:lstStyle/>
          <a:p>
            <a:fld id="{AE434FBB-6F25-4028-AC1B-1FACBC4ABDFF}" type="slidenum">
              <a:rPr lang="en-US" smtClean="0"/>
              <a:t>7</a:t>
            </a:fld>
            <a:endParaRPr lang="en-US"/>
          </a:p>
        </p:txBody>
      </p:sp>
    </p:spTree>
    <p:extLst>
      <p:ext uri="{BB962C8B-B14F-4D97-AF65-F5344CB8AC3E}">
        <p14:creationId xmlns:p14="http://schemas.microsoft.com/office/powerpoint/2010/main" val="3537043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731838" y="4621213"/>
            <a:ext cx="5851525" cy="3779837"/>
          </a:xfrm>
        </p:spPr>
        <p:txBody>
          <a:bodyPr/>
          <a:lstStyle/>
          <a:p>
            <a:endParaRPr lang="en-US"/>
          </a:p>
        </p:txBody>
      </p:sp>
      <p:sp>
        <p:nvSpPr>
          <p:cNvPr id="4" name="Slide Number Placeholder 3"/>
          <p:cNvSpPr>
            <a:spLocks noGrp="1"/>
          </p:cNvSpPr>
          <p:nvPr>
            <p:ph type="sldNum" sz="quarter" idx="10"/>
          </p:nvPr>
        </p:nvSpPr>
        <p:spPr>
          <a:xfrm>
            <a:off x="4143375" y="9120188"/>
            <a:ext cx="3170238" cy="481012"/>
          </a:xfrm>
        </p:spPr>
        <p:txBody>
          <a:bodyPr/>
          <a:lstStyle/>
          <a:p>
            <a:fld id="{AE434FBB-6F25-4028-AC1B-1FACBC4ABDFF}" type="slidenum">
              <a:rPr lang="en-US" smtClean="0"/>
              <a:t>8</a:t>
            </a:fld>
            <a:endParaRPr lang="en-US"/>
          </a:p>
        </p:txBody>
      </p:sp>
    </p:spTree>
    <p:extLst>
      <p:ext uri="{BB962C8B-B14F-4D97-AF65-F5344CB8AC3E}">
        <p14:creationId xmlns:p14="http://schemas.microsoft.com/office/powerpoint/2010/main" val="3276269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497013" y="1200150"/>
            <a:ext cx="4321175" cy="32400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xfrm>
            <a:off x="731838" y="4621213"/>
            <a:ext cx="5851525" cy="3779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8436" name="Slide Number Placeholder 3"/>
          <p:cNvSpPr>
            <a:spLocks noGrp="1"/>
          </p:cNvSpPr>
          <p:nvPr>
            <p:ph type="sldNum" sz="quarter" idx="5"/>
          </p:nvPr>
        </p:nvSpPr>
        <p:spPr bwMode="auto">
          <a:xfrm>
            <a:off x="4143375" y="9120188"/>
            <a:ext cx="3170238" cy="48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5F2B8DDC-FF0A-431A-B2D8-769A7A8832B0}" type="slidenum">
              <a:rPr lang="en-US" altLang="en-US"/>
              <a:pPr>
                <a:spcBef>
                  <a:spcPct val="0"/>
                </a:spcBef>
                <a:buClrTx/>
                <a:buSzTx/>
                <a:buFontTx/>
                <a:buNone/>
              </a:pPr>
              <a:t>9</a:t>
            </a:fld>
            <a:endParaRPr lang="en-US" altLang="en-US" dirty="0"/>
          </a:p>
        </p:txBody>
      </p:sp>
    </p:spTree>
    <p:extLst>
      <p:ext uri="{BB962C8B-B14F-4D97-AF65-F5344CB8AC3E}">
        <p14:creationId xmlns:p14="http://schemas.microsoft.com/office/powerpoint/2010/main" val="3421687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2.wdp"/></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9.xml"/><Relationship Id="rId4" Type="http://schemas.microsoft.com/office/2007/relationships/hdphoto" Target="../media/hdphoto3.wdp"/></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Pub 4012 </a:t>
            </a:r>
            <a:r>
              <a:rPr lang="en-US" altLang="en-US" dirty="0"/>
              <a:t>– </a:t>
            </a:r>
            <a:r>
              <a:rPr lang="en-US" dirty="0"/>
              <a:t>Tab L </a:t>
            </a:r>
          </a:p>
          <a:p>
            <a:r>
              <a:rPr lang="en-US" dirty="0"/>
              <a:t> Pub 4491 </a:t>
            </a:r>
            <a:r>
              <a:rPr lang="en-US" altLang="en-US" dirty="0"/>
              <a:t>– </a:t>
            </a:r>
            <a:r>
              <a:rPr lang="en-US" dirty="0"/>
              <a:t>Lesson 4 and Lesson 8</a:t>
            </a:r>
          </a:p>
        </p:txBody>
      </p:sp>
      <p:sp>
        <p:nvSpPr>
          <p:cNvPr id="11266" name="Title 1"/>
          <p:cNvSpPr>
            <a:spLocks noGrp="1"/>
          </p:cNvSpPr>
          <p:nvPr>
            <p:ph type="title"/>
          </p:nvPr>
        </p:nvSpPr>
        <p:spPr/>
        <p:txBody>
          <a:bodyPr/>
          <a:lstStyle/>
          <a:p>
            <a:r>
              <a:rPr lang="en-US" altLang="en-US" dirty="0"/>
              <a:t>IRS Issued Identification Numbers</a:t>
            </a:r>
            <a:br>
              <a:rPr lang="en-US" altLang="en-US" dirty="0"/>
            </a:br>
            <a:r>
              <a:rPr lang="en-US" altLang="en-US" dirty="0" err="1"/>
              <a:t>ATINs</a:t>
            </a:r>
            <a:r>
              <a:rPr lang="en-US" altLang="en-US" dirty="0"/>
              <a:t> and </a:t>
            </a:r>
            <a:r>
              <a:rPr lang="en-US" altLang="en-US" dirty="0" err="1"/>
              <a:t>ITINs</a:t>
            </a:r>
            <a:endParaRPr lang="en-US" altLang="en-US" dirty="0"/>
          </a:p>
        </p:txBody>
      </p:sp>
      <p:sp>
        <p:nvSpPr>
          <p:cNvPr id="2" name="Date Placeholder 1">
            <a:extLst>
              <a:ext uri="{FF2B5EF4-FFF2-40B4-BE49-F238E27FC236}">
                <a16:creationId xmlns:a16="http://schemas.microsoft.com/office/drawing/2014/main" id="{78A5285D-8368-431F-924F-9021EE067CF9}"/>
              </a:ext>
            </a:extLst>
          </p:cNvPr>
          <p:cNvSpPr>
            <a:spLocks noGrp="1"/>
          </p:cNvSpPr>
          <p:nvPr>
            <p:ph type="dt" sz="half" idx="2"/>
          </p:nvPr>
        </p:nvSpPr>
        <p:spPr/>
        <p:txBody>
          <a:bodyPr/>
          <a:lstStyle/>
          <a:p>
            <a:r>
              <a:rPr lang="en-US"/>
              <a:t>11-27-2019 v1a</a:t>
            </a:r>
          </a:p>
        </p:txBody>
      </p:sp>
      <p:sp>
        <p:nvSpPr>
          <p:cNvPr id="4" name="Footer Placeholder 3">
            <a:extLst>
              <a:ext uri="{FF2B5EF4-FFF2-40B4-BE49-F238E27FC236}">
                <a16:creationId xmlns:a16="http://schemas.microsoft.com/office/drawing/2014/main" id="{7BB40427-63A7-4ABF-9AD6-28506DC2C083}"/>
              </a:ext>
            </a:extLst>
          </p:cNvPr>
          <p:cNvSpPr>
            <a:spLocks noGrp="1"/>
          </p:cNvSpPr>
          <p:nvPr>
            <p:ph type="ftr" sz="quarter" idx="3"/>
          </p:nvPr>
        </p:nvSpPr>
        <p:spPr/>
        <p:txBody>
          <a:bodyPr/>
          <a:lstStyle/>
          <a:p>
            <a:r>
              <a:rPr lang="en-US"/>
              <a:t>NTTC Training ala NJ – TY2019</a:t>
            </a:r>
          </a:p>
        </p:txBody>
      </p:sp>
      <p:sp>
        <p:nvSpPr>
          <p:cNvPr id="5" name="Slide Number Placeholder 4">
            <a:extLst>
              <a:ext uri="{FF2B5EF4-FFF2-40B4-BE49-F238E27FC236}">
                <a16:creationId xmlns:a16="http://schemas.microsoft.com/office/drawing/2014/main" id="{A9D7D3F8-0089-41FD-98B2-C60D5B25A762}"/>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60217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AD899D1-64BA-489D-89F7-DA2C50B1173C}"/>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Lst>
          </a:blip>
          <a:srcRect l="94" r="24608" b="28788"/>
          <a:stretch/>
        </p:blipFill>
        <p:spPr>
          <a:xfrm>
            <a:off x="457200" y="1885951"/>
            <a:ext cx="4389120" cy="3373562"/>
          </a:xfrm>
          <a:prstGeom prst="rect">
            <a:avLst/>
          </a:prstGeom>
        </p:spPr>
      </p:pic>
      <p:sp>
        <p:nvSpPr>
          <p:cNvPr id="4" name="Footer Placeholder 3"/>
          <p:cNvSpPr>
            <a:spLocks noGrp="1"/>
          </p:cNvSpPr>
          <p:nvPr>
            <p:ph type="ftr" sz="quarter" idx="11"/>
          </p:nvPr>
        </p:nvSpPr>
        <p:spPr/>
        <p:txBody>
          <a:bodyPr/>
          <a:lstStyle/>
          <a:p>
            <a:r>
              <a:rPr lang="en-US"/>
              <a:t>NTTC Training ala NJ – TY2019</a:t>
            </a:r>
            <a:endParaRPr lang="en-US" dirty="0"/>
          </a:p>
        </p:txBody>
      </p:sp>
      <p:sp>
        <p:nvSpPr>
          <p:cNvPr id="8" name="Slide Number Placeholder 7"/>
          <p:cNvSpPr>
            <a:spLocks noGrp="1"/>
          </p:cNvSpPr>
          <p:nvPr>
            <p:ph type="sldNum" sz="quarter" idx="12"/>
          </p:nvPr>
        </p:nvSpPr>
        <p:spPr/>
        <p:txBody>
          <a:bodyPr/>
          <a:lstStyle/>
          <a:p>
            <a:fld id="{8958156F-1DC6-47E2-A525-CEBB3F5574E9}" type="slidenum">
              <a:rPr lang="en-US" altLang="en-US" smtClean="0"/>
              <a:pPr/>
              <a:t>10</a:t>
            </a:fld>
            <a:endParaRPr lang="en-US" altLang="en-US" dirty="0"/>
          </a:p>
        </p:txBody>
      </p:sp>
      <p:sp>
        <p:nvSpPr>
          <p:cNvPr id="2" name="Title 1"/>
          <p:cNvSpPr>
            <a:spLocks noGrp="1"/>
          </p:cNvSpPr>
          <p:nvPr>
            <p:ph type="title"/>
          </p:nvPr>
        </p:nvSpPr>
        <p:spPr/>
        <p:txBody>
          <a:bodyPr/>
          <a:lstStyle/>
          <a:p>
            <a:r>
              <a:rPr lang="en-US"/>
              <a:t>Taxpayer Has Child with ATIN</a:t>
            </a:r>
            <a:endParaRPr lang="en-US" dirty="0"/>
          </a:p>
        </p:txBody>
      </p:sp>
      <p:sp>
        <p:nvSpPr>
          <p:cNvPr id="7" name="Rounded Rectangle 6"/>
          <p:cNvSpPr/>
          <p:nvPr/>
        </p:nvSpPr>
        <p:spPr bwMode="auto">
          <a:xfrm>
            <a:off x="457200" y="4114800"/>
            <a:ext cx="2114550" cy="51435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p>
        </p:txBody>
      </p:sp>
      <p:sp>
        <p:nvSpPr>
          <p:cNvPr id="6" name="TextBox 5">
            <a:extLst>
              <a:ext uri="{FF2B5EF4-FFF2-40B4-BE49-F238E27FC236}">
                <a16:creationId xmlns:a16="http://schemas.microsoft.com/office/drawing/2014/main" id="{E9FDEE24-0EE7-4ADB-AD74-65DB771D9257}"/>
              </a:ext>
            </a:extLst>
          </p:cNvPr>
          <p:cNvSpPr txBox="1"/>
          <p:nvPr/>
        </p:nvSpPr>
        <p:spPr>
          <a:xfrm>
            <a:off x="5486400" y="2057400"/>
            <a:ext cx="3486150" cy="2677656"/>
          </a:xfrm>
          <a:prstGeom prst="rect">
            <a:avLst/>
          </a:prstGeom>
          <a:noFill/>
        </p:spPr>
        <p:txBody>
          <a:bodyPr wrap="square" rtlCol="0">
            <a:spAutoFit/>
          </a:bodyPr>
          <a:lstStyle/>
          <a:p>
            <a:r>
              <a:rPr lang="en-US" sz="2400" b="1" dirty="0"/>
              <a:t>Navigation</a:t>
            </a:r>
            <a:r>
              <a:rPr lang="en-US" sz="2400" dirty="0"/>
              <a:t>:</a:t>
            </a:r>
          </a:p>
          <a:p>
            <a:r>
              <a:rPr lang="en-US" sz="2400" dirty="0"/>
              <a:t>Basic Information&gt;</a:t>
            </a:r>
          </a:p>
          <a:p>
            <a:r>
              <a:rPr lang="en-US" sz="2400" dirty="0"/>
              <a:t>Dependent/Qualifying Child Information</a:t>
            </a:r>
          </a:p>
          <a:p>
            <a:endParaRPr lang="en-US" sz="2400" dirty="0"/>
          </a:p>
          <a:p>
            <a:r>
              <a:rPr lang="en-US" sz="2400" dirty="0"/>
              <a:t>Use</a:t>
            </a:r>
            <a:r>
              <a:rPr lang="en-US" sz="2400" b="1" dirty="0"/>
              <a:t> Other </a:t>
            </a:r>
            <a:r>
              <a:rPr lang="en-US" sz="2400" dirty="0"/>
              <a:t>unless familial relationship exists</a:t>
            </a:r>
          </a:p>
        </p:txBody>
      </p:sp>
      <p:cxnSp>
        <p:nvCxnSpPr>
          <p:cNvPr id="10" name="Straight Arrow Connector 9"/>
          <p:cNvCxnSpPr/>
          <p:nvPr/>
        </p:nvCxnSpPr>
        <p:spPr>
          <a:xfrm rot="10800000">
            <a:off x="2743200" y="4171950"/>
            <a:ext cx="2686050" cy="1191"/>
          </a:xfrm>
          <a:prstGeom prst="straightConnector1">
            <a:avLst/>
          </a:prstGeom>
          <a:ln w="3810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5" name="Date Placeholder 4">
            <a:extLst>
              <a:ext uri="{FF2B5EF4-FFF2-40B4-BE49-F238E27FC236}">
                <a16:creationId xmlns:a16="http://schemas.microsoft.com/office/drawing/2014/main" id="{EDDE110A-1A79-4009-8730-654C475AB0D1}"/>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2700204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8" name="Slide Number Placeholder 7"/>
          <p:cNvSpPr>
            <a:spLocks noGrp="1"/>
          </p:cNvSpPr>
          <p:nvPr>
            <p:ph type="sldNum" sz="quarter" idx="4"/>
          </p:nvPr>
        </p:nvSpPr>
        <p:spPr>
          <a:xfrm>
            <a:off x="457204" y="6265308"/>
            <a:ext cx="702365" cy="365125"/>
          </a:xfrm>
        </p:spPr>
        <p:txBody>
          <a:bodyPr/>
          <a:lstStyle/>
          <a:p>
            <a:fld id="{8958156F-1DC6-47E2-A525-CEBB3F5574E9}" type="slidenum">
              <a:rPr lang="en-US" altLang="en-US" smtClean="0"/>
              <a:pPr/>
              <a:t>11</a:t>
            </a:fld>
            <a:endParaRPr lang="en-US" altLang="en-US" dirty="0"/>
          </a:p>
        </p:txBody>
      </p:sp>
      <p:sp>
        <p:nvSpPr>
          <p:cNvPr id="39939" name="Content Placeholder 2"/>
          <p:cNvSpPr>
            <a:spLocks noGrp="1"/>
          </p:cNvSpPr>
          <p:nvPr>
            <p:ph sz="quarter" idx="12"/>
          </p:nvPr>
        </p:nvSpPr>
        <p:spPr/>
        <p:txBody>
          <a:bodyPr/>
          <a:lstStyle/>
          <a:p>
            <a:r>
              <a:rPr lang="en-US" altLang="en-US" dirty="0"/>
              <a:t>Can claim child or dependent care credit</a:t>
            </a:r>
          </a:p>
          <a:p>
            <a:r>
              <a:rPr lang="en-US" altLang="en-US" b="1" dirty="0"/>
              <a:t>Cannot</a:t>
            </a:r>
            <a:r>
              <a:rPr lang="en-US" altLang="en-US" dirty="0"/>
              <a:t> claim child tax credit/additional child tax credit</a:t>
            </a:r>
          </a:p>
          <a:p>
            <a:pPr lvl="1"/>
            <a:r>
              <a:rPr lang="en-US" altLang="en-US" dirty="0"/>
              <a:t>child must be US citizen or resident with SSN</a:t>
            </a:r>
          </a:p>
          <a:p>
            <a:r>
              <a:rPr lang="en-US" altLang="en-US" dirty="0"/>
              <a:t>Can claim adoption credit – </a:t>
            </a:r>
            <a:r>
              <a:rPr lang="en-US" altLang="en-US" b="1" dirty="0"/>
              <a:t>out of scope</a:t>
            </a:r>
          </a:p>
        </p:txBody>
      </p:sp>
      <p:sp>
        <p:nvSpPr>
          <p:cNvPr id="14338" name="Title 1"/>
          <p:cNvSpPr>
            <a:spLocks noGrp="1"/>
          </p:cNvSpPr>
          <p:nvPr>
            <p:ph type="title"/>
          </p:nvPr>
        </p:nvSpPr>
        <p:spPr/>
        <p:txBody>
          <a:bodyPr/>
          <a:lstStyle/>
          <a:p>
            <a:r>
              <a:rPr lang="en-US" altLang="en-US"/>
              <a:t>Taxpayer Has Child with ATIN</a:t>
            </a:r>
            <a:endParaRPr lang="en-US" altLang="en-US" dirty="0"/>
          </a:p>
        </p:txBody>
      </p:sp>
      <p:sp>
        <p:nvSpPr>
          <p:cNvPr id="2" name="Date Placeholder 1">
            <a:extLst>
              <a:ext uri="{FF2B5EF4-FFF2-40B4-BE49-F238E27FC236}">
                <a16:creationId xmlns:a16="http://schemas.microsoft.com/office/drawing/2014/main" id="{A385B5B9-0320-4A30-822D-C534028E304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214325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8958156F-1DC6-47E2-A525-CEBB3F5574E9}" type="slidenum">
              <a:rPr lang="en-US" altLang="en-US" smtClean="0"/>
              <a:pPr/>
              <a:t>12</a:t>
            </a:fld>
            <a:endParaRPr lang="en-US" altLang="en-US" dirty="0"/>
          </a:p>
        </p:txBody>
      </p:sp>
      <p:sp>
        <p:nvSpPr>
          <p:cNvPr id="16387" name="Content Placeholder 2"/>
          <p:cNvSpPr>
            <a:spLocks noGrp="1"/>
          </p:cNvSpPr>
          <p:nvPr>
            <p:ph sz="quarter" idx="12"/>
          </p:nvPr>
        </p:nvSpPr>
        <p:spPr/>
        <p:txBody>
          <a:bodyPr/>
          <a:lstStyle/>
          <a:p>
            <a:r>
              <a:rPr lang="en-US" altLang="en-US" b="1" dirty="0"/>
              <a:t>Cannot</a:t>
            </a:r>
            <a:r>
              <a:rPr lang="en-US" altLang="en-US" dirty="0"/>
              <a:t> claim Earned Income Credit with ATIN</a:t>
            </a:r>
          </a:p>
          <a:p>
            <a:pPr lvl="1"/>
            <a:r>
              <a:rPr lang="en-US" altLang="en-US" dirty="0"/>
              <a:t>Can claim EIC with other qualifying children who have </a:t>
            </a:r>
            <a:r>
              <a:rPr lang="en-US" altLang="en-US" dirty="0" err="1"/>
              <a:t>SSNs</a:t>
            </a:r>
            <a:endParaRPr lang="en-US" altLang="en-US" dirty="0"/>
          </a:p>
          <a:p>
            <a:r>
              <a:rPr lang="en-US" altLang="en-US" dirty="0" err="1"/>
              <a:t>TaxSlayer</a:t>
            </a:r>
            <a:r>
              <a:rPr lang="en-US" altLang="en-US" dirty="0"/>
              <a:t> handles </a:t>
            </a:r>
            <a:r>
              <a:rPr lang="en-US" altLang="en-US" dirty="0" err="1"/>
              <a:t>ATINs</a:t>
            </a:r>
            <a:r>
              <a:rPr lang="en-US" altLang="en-US" dirty="0"/>
              <a:t> correctly</a:t>
            </a:r>
          </a:p>
        </p:txBody>
      </p:sp>
      <p:sp>
        <p:nvSpPr>
          <p:cNvPr id="16386" name="Title 1"/>
          <p:cNvSpPr>
            <a:spLocks noGrp="1"/>
          </p:cNvSpPr>
          <p:nvPr>
            <p:ph type="title"/>
          </p:nvPr>
        </p:nvSpPr>
        <p:spPr/>
        <p:txBody>
          <a:bodyPr/>
          <a:lstStyle/>
          <a:p>
            <a:r>
              <a:rPr lang="en-US" altLang="en-US"/>
              <a:t>Taxpayer Has Child with ATIN</a:t>
            </a:r>
            <a:endParaRPr lang="en-US" altLang="en-US" dirty="0"/>
          </a:p>
        </p:txBody>
      </p:sp>
      <p:sp>
        <p:nvSpPr>
          <p:cNvPr id="2" name="Date Placeholder 1">
            <a:extLst>
              <a:ext uri="{FF2B5EF4-FFF2-40B4-BE49-F238E27FC236}">
                <a16:creationId xmlns:a16="http://schemas.microsoft.com/office/drawing/2014/main" id="{14DDC584-B544-48FB-835C-B0DC9DCBA00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547731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NTTC Training ala NJ – TY2019</a:t>
            </a:r>
          </a:p>
        </p:txBody>
      </p:sp>
      <p:sp>
        <p:nvSpPr>
          <p:cNvPr id="3" name="Slide Number Placeholder 2"/>
          <p:cNvSpPr>
            <a:spLocks noGrp="1"/>
          </p:cNvSpPr>
          <p:nvPr>
            <p:ph type="sldNum" sz="quarter" idx="12"/>
          </p:nvPr>
        </p:nvSpPr>
        <p:spPr/>
        <p:txBody>
          <a:bodyPr/>
          <a:lstStyle/>
          <a:p>
            <a:fld id="{71B042FB-C5A0-4140-9EC3-E8F3BDEE7242}" type="slidenum">
              <a:rPr lang="en-US" smtClean="0"/>
              <a:pPr/>
              <a:t>13</a:t>
            </a:fld>
            <a:endParaRPr lang="en-US"/>
          </a:p>
        </p:txBody>
      </p:sp>
      <p:sp>
        <p:nvSpPr>
          <p:cNvPr id="5" name="Title 4"/>
          <p:cNvSpPr>
            <a:spLocks noGrp="1"/>
          </p:cNvSpPr>
          <p:nvPr>
            <p:ph type="title"/>
          </p:nvPr>
        </p:nvSpPr>
        <p:spPr/>
        <p:txBody>
          <a:bodyPr/>
          <a:lstStyle/>
          <a:p>
            <a:r>
              <a:rPr lang="en-US" dirty="0"/>
              <a:t>ATIN</a:t>
            </a:r>
          </a:p>
        </p:txBody>
      </p:sp>
      <p:pic>
        <p:nvPicPr>
          <p:cNvPr id="9" name="Picture 8" descr="Life of an Educator: Top 10 questions to ask yourself in 20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1572" y="1935552"/>
            <a:ext cx="3502717" cy="3502717"/>
          </a:xfrm>
          <a:prstGeom prst="rect">
            <a:avLst/>
          </a:prstGeom>
        </p:spPr>
      </p:pic>
      <p:sp>
        <p:nvSpPr>
          <p:cNvPr id="4" name="Date Placeholder 3">
            <a:extLst>
              <a:ext uri="{FF2B5EF4-FFF2-40B4-BE49-F238E27FC236}">
                <a16:creationId xmlns:a16="http://schemas.microsoft.com/office/drawing/2014/main" id="{234AFD1C-88A0-41A5-9513-73B0A30E0F62}"/>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1701611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b="1" dirty="0"/>
              <a:t>ITIN</a:t>
            </a:r>
          </a:p>
        </p:txBody>
      </p:sp>
      <p:sp>
        <p:nvSpPr>
          <p:cNvPr id="5" name="Title 4"/>
          <p:cNvSpPr>
            <a:spLocks noGrp="1"/>
          </p:cNvSpPr>
          <p:nvPr>
            <p:ph type="title"/>
          </p:nvPr>
        </p:nvSpPr>
        <p:spPr/>
        <p:txBody>
          <a:bodyPr/>
          <a:lstStyle/>
          <a:p>
            <a:r>
              <a:rPr lang="en-US" dirty="0"/>
              <a:t>Individual Taxpayer Identification Numbers</a:t>
            </a:r>
          </a:p>
        </p:txBody>
      </p:sp>
      <p:sp>
        <p:nvSpPr>
          <p:cNvPr id="2" name="Date Placeholder 1">
            <a:extLst>
              <a:ext uri="{FF2B5EF4-FFF2-40B4-BE49-F238E27FC236}">
                <a16:creationId xmlns:a16="http://schemas.microsoft.com/office/drawing/2014/main" id="{3226C79D-4309-4A5C-AC4F-E6C7157E6227}"/>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10F259F6-C2EB-46B0-9060-5BCD0E4E8F97}"/>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BFFD8401-8403-4B2E-B573-8E210373E90F}"/>
              </a:ext>
            </a:extLst>
          </p:cNvPr>
          <p:cNvSpPr>
            <a:spLocks noGrp="1"/>
          </p:cNvSpPr>
          <p:nvPr>
            <p:ph type="sldNum" sz="quarter" idx="4"/>
          </p:nvPr>
        </p:nvSpPr>
        <p:spPr/>
        <p:txBody>
          <a:bodyPr/>
          <a:lstStyle/>
          <a:p>
            <a:fld id="{F56DB09B-2E1E-48D6-BF38-233787F9BAB1}" type="slidenum">
              <a:rPr lang="en-US" smtClean="0"/>
              <a:t>14</a:t>
            </a:fld>
            <a:endParaRPr lang="en-US"/>
          </a:p>
        </p:txBody>
      </p:sp>
    </p:spTree>
    <p:extLst>
      <p:ext uri="{BB962C8B-B14F-4D97-AF65-F5344CB8AC3E}">
        <p14:creationId xmlns:p14="http://schemas.microsoft.com/office/powerpoint/2010/main" val="692157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fld id="{8958156F-1DC6-47E2-A525-CEBB3F5574E9}" type="slidenum">
              <a:rPr lang="en-US" altLang="en-US" smtClean="0"/>
              <a:pPr/>
              <a:t>15</a:t>
            </a:fld>
            <a:endParaRPr lang="en-US" altLang="en-US" dirty="0"/>
          </a:p>
        </p:txBody>
      </p:sp>
      <p:sp>
        <p:nvSpPr>
          <p:cNvPr id="3" name="Content Placeholder 2"/>
          <p:cNvSpPr>
            <a:spLocks noGrp="1"/>
          </p:cNvSpPr>
          <p:nvPr>
            <p:ph sz="quarter" idx="12"/>
          </p:nvPr>
        </p:nvSpPr>
        <p:spPr/>
        <p:txBody>
          <a:bodyPr>
            <a:normAutofit/>
          </a:bodyPr>
          <a:lstStyle/>
          <a:p>
            <a:r>
              <a:rPr lang="en-US" altLang="en-US" dirty="0"/>
              <a:t>IRS issues ITIN to individual who must have U.S. taxpayer identification number</a:t>
            </a:r>
          </a:p>
          <a:p>
            <a:pPr lvl="1"/>
            <a:r>
              <a:rPr lang="en-US" altLang="en-US" dirty="0"/>
              <a:t>Do not have, and not eligible for, Social Security number (SSN)</a:t>
            </a:r>
          </a:p>
          <a:p>
            <a:r>
              <a:rPr lang="en-US" altLang="en-US" dirty="0"/>
              <a:t>ITIN is issued regardless of immigration status</a:t>
            </a:r>
          </a:p>
          <a:p>
            <a:r>
              <a:rPr lang="en-US" altLang="en-US" dirty="0"/>
              <a:t>ITIN is tax identification number for IRS only</a:t>
            </a:r>
          </a:p>
          <a:p>
            <a:r>
              <a:rPr lang="en-US" altLang="en-US" dirty="0"/>
              <a:t>ITIN is not a form of identification</a:t>
            </a:r>
          </a:p>
        </p:txBody>
      </p:sp>
      <p:sp>
        <p:nvSpPr>
          <p:cNvPr id="20482" name="Title 1"/>
          <p:cNvSpPr>
            <a:spLocks noGrp="1"/>
          </p:cNvSpPr>
          <p:nvPr>
            <p:ph type="title"/>
          </p:nvPr>
        </p:nvSpPr>
        <p:spPr/>
        <p:txBody>
          <a:bodyPr/>
          <a:lstStyle/>
          <a:p>
            <a:r>
              <a:rPr lang="en-US" altLang="en-US"/>
              <a:t>ITIN</a:t>
            </a:r>
            <a:endParaRPr lang="en-US" altLang="en-US" dirty="0"/>
          </a:p>
        </p:txBody>
      </p:sp>
      <p:sp>
        <p:nvSpPr>
          <p:cNvPr id="2" name="Date Placeholder 1">
            <a:extLst>
              <a:ext uri="{FF2B5EF4-FFF2-40B4-BE49-F238E27FC236}">
                <a16:creationId xmlns:a16="http://schemas.microsoft.com/office/drawing/2014/main" id="{BDAD1D58-1599-4ECB-9BDB-2E78017785A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856036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fld id="{8958156F-1DC6-47E2-A525-CEBB3F5574E9}" type="slidenum">
              <a:rPr lang="en-US" altLang="en-US" smtClean="0"/>
              <a:pPr/>
              <a:t>16</a:t>
            </a:fld>
            <a:endParaRPr lang="en-US" altLang="en-US" dirty="0"/>
          </a:p>
        </p:txBody>
      </p:sp>
      <p:sp>
        <p:nvSpPr>
          <p:cNvPr id="22531" name="Content Placeholder 2"/>
          <p:cNvSpPr>
            <a:spLocks noGrp="1"/>
          </p:cNvSpPr>
          <p:nvPr>
            <p:ph sz="quarter" idx="12"/>
          </p:nvPr>
        </p:nvSpPr>
        <p:spPr/>
        <p:txBody>
          <a:bodyPr/>
          <a:lstStyle/>
          <a:p>
            <a:r>
              <a:rPr lang="en-US" altLang="en-US"/>
              <a:t>ITINs begin with 9</a:t>
            </a:r>
          </a:p>
          <a:p>
            <a:r>
              <a:rPr lang="en-US" altLang="en-US"/>
              <a:t>Middle 2 digits are within certain numeric range set by IRS</a:t>
            </a:r>
          </a:p>
          <a:p>
            <a:r>
              <a:rPr lang="en-US" altLang="en-US"/>
              <a:t>TaxSlayer recognizes an ITIN when it is entered</a:t>
            </a:r>
            <a:endParaRPr lang="en-US" altLang="en-US" dirty="0"/>
          </a:p>
        </p:txBody>
      </p:sp>
      <p:sp>
        <p:nvSpPr>
          <p:cNvPr id="22530" name="Title 1"/>
          <p:cNvSpPr>
            <a:spLocks noGrp="1"/>
          </p:cNvSpPr>
          <p:nvPr>
            <p:ph type="title"/>
          </p:nvPr>
        </p:nvSpPr>
        <p:spPr/>
        <p:txBody>
          <a:bodyPr/>
          <a:lstStyle/>
          <a:p>
            <a:r>
              <a:rPr lang="en-US" altLang="en-US"/>
              <a:t>ITIN</a:t>
            </a:r>
            <a:endParaRPr lang="en-US" altLang="en-US" dirty="0"/>
          </a:p>
        </p:txBody>
      </p:sp>
      <p:sp>
        <p:nvSpPr>
          <p:cNvPr id="2" name="Date Placeholder 1">
            <a:extLst>
              <a:ext uri="{FF2B5EF4-FFF2-40B4-BE49-F238E27FC236}">
                <a16:creationId xmlns:a16="http://schemas.microsoft.com/office/drawing/2014/main" id="{33042AB6-881E-4CB9-9DB7-DBE8FC2C7F6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775977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8958156F-1DC6-47E2-A525-CEBB3F5574E9}" type="slidenum">
              <a:rPr lang="en-US" altLang="en-US" smtClean="0"/>
              <a:pPr/>
              <a:t>17</a:t>
            </a:fld>
            <a:endParaRPr lang="en-US" altLang="en-US" dirty="0"/>
          </a:p>
        </p:txBody>
      </p:sp>
      <p:sp>
        <p:nvSpPr>
          <p:cNvPr id="24579" name="Rectangle 3"/>
          <p:cNvSpPr>
            <a:spLocks noGrp="1" noChangeArrowheads="1"/>
          </p:cNvSpPr>
          <p:nvPr>
            <p:ph sz="quarter" idx="12"/>
          </p:nvPr>
        </p:nvSpPr>
        <p:spPr/>
        <p:txBody>
          <a:bodyPr/>
          <a:lstStyle/>
          <a:p>
            <a:r>
              <a:rPr lang="en-US" altLang="en-US"/>
              <a:t>Verify ITIN</a:t>
            </a:r>
          </a:p>
          <a:p>
            <a:pPr lvl="1"/>
            <a:r>
              <a:rPr lang="en-US" altLang="en-US"/>
              <a:t>IRS ITIN letter or </a:t>
            </a:r>
          </a:p>
          <a:p>
            <a:pPr lvl="1"/>
            <a:r>
              <a:rPr lang="en-US" altLang="en-US"/>
              <a:t>ITIN card</a:t>
            </a:r>
          </a:p>
          <a:p>
            <a:pPr lvl="1"/>
            <a:endParaRPr lang="en-US" altLang="en-US" dirty="0"/>
          </a:p>
        </p:txBody>
      </p:sp>
      <p:sp>
        <p:nvSpPr>
          <p:cNvPr id="24578" name="Rectangle 2"/>
          <p:cNvSpPr>
            <a:spLocks noGrp="1" noChangeArrowheads="1"/>
          </p:cNvSpPr>
          <p:nvPr>
            <p:ph type="title"/>
          </p:nvPr>
        </p:nvSpPr>
        <p:spPr/>
        <p:txBody>
          <a:bodyPr/>
          <a:lstStyle/>
          <a:p>
            <a:r>
              <a:rPr lang="en-US" altLang="en-US"/>
              <a:t>Taxpayer with ITIN</a:t>
            </a:r>
            <a:endParaRPr lang="en-US" altLang="en-US" dirty="0"/>
          </a:p>
        </p:txBody>
      </p:sp>
      <p:sp>
        <p:nvSpPr>
          <p:cNvPr id="2" name="Date Placeholder 1">
            <a:extLst>
              <a:ext uri="{FF2B5EF4-FFF2-40B4-BE49-F238E27FC236}">
                <a16:creationId xmlns:a16="http://schemas.microsoft.com/office/drawing/2014/main" id="{E926EDFE-B4FC-44E6-9CB8-6A6B0176B82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366796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8958156F-1DC6-47E2-A525-CEBB3F5574E9}" type="slidenum">
              <a:rPr lang="en-US" altLang="en-US" smtClean="0"/>
              <a:pPr/>
              <a:t>18</a:t>
            </a:fld>
            <a:endParaRPr lang="en-US" altLang="en-US" dirty="0"/>
          </a:p>
        </p:txBody>
      </p:sp>
      <p:sp>
        <p:nvSpPr>
          <p:cNvPr id="16387" name="Rectangle 3"/>
          <p:cNvSpPr>
            <a:spLocks noGrp="1" noChangeArrowheads="1"/>
          </p:cNvSpPr>
          <p:nvPr>
            <p:ph sz="quarter" idx="12"/>
          </p:nvPr>
        </p:nvSpPr>
        <p:spPr/>
        <p:txBody>
          <a:bodyPr/>
          <a:lstStyle/>
          <a:p>
            <a:r>
              <a:rPr lang="en-US" altLang="en-US" dirty="0"/>
              <a:t>Dependents must have ITIN, ATIN or SSN</a:t>
            </a:r>
          </a:p>
          <a:p>
            <a:pPr lvl="1"/>
            <a:r>
              <a:rPr lang="en-US" altLang="en-US" dirty="0"/>
              <a:t>Can claim child tax credit if child has SSN</a:t>
            </a:r>
          </a:p>
          <a:p>
            <a:pPr lvl="1"/>
            <a:r>
              <a:rPr lang="en-US" altLang="en-US" dirty="0"/>
              <a:t>Can claim credit for other dependents if child has ITIN or ATIN</a:t>
            </a:r>
          </a:p>
          <a:p>
            <a:pPr lvl="1"/>
            <a:r>
              <a:rPr lang="en-US" altLang="en-US" dirty="0"/>
              <a:t>Can claim child/dependent care credit</a:t>
            </a:r>
          </a:p>
          <a:p>
            <a:pPr lvl="1"/>
            <a:r>
              <a:rPr lang="en-US" altLang="en-US" b="1" dirty="0"/>
              <a:t>Cannot</a:t>
            </a:r>
            <a:r>
              <a:rPr lang="en-US" altLang="en-US" dirty="0"/>
              <a:t> claim earned income credit</a:t>
            </a:r>
          </a:p>
        </p:txBody>
      </p:sp>
      <p:sp>
        <p:nvSpPr>
          <p:cNvPr id="28674" name="Rectangle 2"/>
          <p:cNvSpPr>
            <a:spLocks noGrp="1" noChangeArrowheads="1"/>
          </p:cNvSpPr>
          <p:nvPr>
            <p:ph type="title"/>
          </p:nvPr>
        </p:nvSpPr>
        <p:spPr/>
        <p:txBody>
          <a:bodyPr/>
          <a:lstStyle/>
          <a:p>
            <a:r>
              <a:rPr lang="en-US" altLang="en-US"/>
              <a:t>Taxpayers with ITIN</a:t>
            </a:r>
            <a:endParaRPr lang="en-US" altLang="en-US" dirty="0"/>
          </a:p>
        </p:txBody>
      </p:sp>
      <p:sp>
        <p:nvSpPr>
          <p:cNvPr id="2" name="Date Placeholder 1">
            <a:extLst>
              <a:ext uri="{FF2B5EF4-FFF2-40B4-BE49-F238E27FC236}">
                <a16:creationId xmlns:a16="http://schemas.microsoft.com/office/drawing/2014/main" id="{02DFA8F9-E777-450B-8DFE-7F239A2041B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87935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fld id="{8958156F-1DC6-47E2-A525-CEBB3F5574E9}" type="slidenum">
              <a:rPr lang="en-US" altLang="en-US" smtClean="0"/>
              <a:pPr/>
              <a:t>19</a:t>
            </a:fld>
            <a:endParaRPr lang="en-US" altLang="en-US" dirty="0"/>
          </a:p>
        </p:txBody>
      </p:sp>
      <p:sp>
        <p:nvSpPr>
          <p:cNvPr id="24579" name="Content Placeholder 2"/>
          <p:cNvSpPr>
            <a:spLocks noGrp="1"/>
          </p:cNvSpPr>
          <p:nvPr>
            <p:ph sz="quarter" idx="12"/>
          </p:nvPr>
        </p:nvSpPr>
        <p:spPr/>
        <p:txBody>
          <a:bodyPr>
            <a:normAutofit/>
          </a:bodyPr>
          <a:lstStyle/>
          <a:p>
            <a:r>
              <a:rPr lang="en-US" altLang="en-US" b="1" dirty="0"/>
              <a:t>Cannot</a:t>
            </a:r>
            <a:r>
              <a:rPr lang="en-US" altLang="en-US" dirty="0"/>
              <a:t> claim child tax credit or additional child tax credit</a:t>
            </a:r>
          </a:p>
          <a:p>
            <a:pPr lvl="1"/>
            <a:r>
              <a:rPr lang="en-US" altLang="en-US" dirty="0"/>
              <a:t>SSN required for credit</a:t>
            </a:r>
          </a:p>
          <a:p>
            <a:r>
              <a:rPr lang="en-US" altLang="en-US" dirty="0"/>
              <a:t>Can claim </a:t>
            </a:r>
            <a:r>
              <a:rPr lang="en-US" dirty="0"/>
              <a:t>$500 nonrefundable credit for other dependents</a:t>
            </a:r>
          </a:p>
          <a:p>
            <a:pPr lvl="1"/>
            <a:r>
              <a:rPr lang="en-US" dirty="0"/>
              <a:t>Credit for certain qualifying children without social security number</a:t>
            </a:r>
          </a:p>
          <a:p>
            <a:pPr lvl="1"/>
            <a:r>
              <a:rPr lang="en-US" dirty="0"/>
              <a:t>ITIN or ATIN required for credit</a:t>
            </a:r>
          </a:p>
          <a:p>
            <a:pPr lvl="1"/>
            <a:endParaRPr lang="en-US" altLang="en-US" dirty="0"/>
          </a:p>
        </p:txBody>
      </p:sp>
      <p:sp>
        <p:nvSpPr>
          <p:cNvPr id="30722" name="Title 1"/>
          <p:cNvSpPr>
            <a:spLocks noGrp="1"/>
          </p:cNvSpPr>
          <p:nvPr>
            <p:ph type="title"/>
          </p:nvPr>
        </p:nvSpPr>
        <p:spPr/>
        <p:txBody>
          <a:bodyPr/>
          <a:lstStyle/>
          <a:p>
            <a:r>
              <a:rPr lang="en-US" altLang="en-US"/>
              <a:t>Child Tax Credit with ITIN</a:t>
            </a:r>
            <a:endParaRPr lang="en-US" altLang="en-US" dirty="0"/>
          </a:p>
        </p:txBody>
      </p:sp>
      <p:sp>
        <p:nvSpPr>
          <p:cNvPr id="2" name="Date Placeholder 1">
            <a:extLst>
              <a:ext uri="{FF2B5EF4-FFF2-40B4-BE49-F238E27FC236}">
                <a16:creationId xmlns:a16="http://schemas.microsoft.com/office/drawing/2014/main" id="{14DF4D84-40B0-4B8F-8368-6B29F439ED2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716208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8958156F-1DC6-47E2-A525-CEBB3F5574E9}" type="slidenum">
              <a:rPr lang="en-US" altLang="en-US" smtClean="0"/>
              <a:pPr>
                <a:defRPr/>
              </a:pPr>
              <a:t>2</a:t>
            </a:fld>
            <a:endParaRPr lang="en-US" altLang="en-US" dirty="0"/>
          </a:p>
        </p:txBody>
      </p:sp>
      <p:sp>
        <p:nvSpPr>
          <p:cNvPr id="4" name="Content Placeholder 3"/>
          <p:cNvSpPr>
            <a:spLocks noGrp="1"/>
          </p:cNvSpPr>
          <p:nvPr>
            <p:ph sz="quarter" idx="12"/>
          </p:nvPr>
        </p:nvSpPr>
        <p:spPr/>
        <p:txBody>
          <a:bodyPr>
            <a:normAutofit/>
          </a:bodyPr>
          <a:lstStyle/>
          <a:p>
            <a:r>
              <a:rPr lang="en-US" dirty="0"/>
              <a:t>Adoption Taxpayer Identification Numbers</a:t>
            </a:r>
          </a:p>
          <a:p>
            <a:pPr lvl="1"/>
            <a:r>
              <a:rPr lang="en-US" dirty="0"/>
              <a:t>ATIN</a:t>
            </a:r>
          </a:p>
          <a:p>
            <a:r>
              <a:rPr lang="en-US" dirty="0"/>
              <a:t>Individual Taxpayer Identification Numbers</a:t>
            </a:r>
          </a:p>
          <a:p>
            <a:pPr lvl="1"/>
            <a:r>
              <a:rPr lang="en-US" dirty="0"/>
              <a:t>ITIN</a:t>
            </a:r>
          </a:p>
          <a:p>
            <a:r>
              <a:rPr lang="en-US" dirty="0"/>
              <a:t>Applying for and Renewing </a:t>
            </a:r>
            <a:r>
              <a:rPr lang="en-US" dirty="0" err="1"/>
              <a:t>ITINs</a:t>
            </a:r>
            <a:endParaRPr lang="en-US" dirty="0"/>
          </a:p>
          <a:p>
            <a:endParaRPr lang="en-US" dirty="0"/>
          </a:p>
        </p:txBody>
      </p:sp>
      <p:sp>
        <p:nvSpPr>
          <p:cNvPr id="5" name="Title 4"/>
          <p:cNvSpPr>
            <a:spLocks noGrp="1"/>
          </p:cNvSpPr>
          <p:nvPr>
            <p:ph type="title"/>
          </p:nvPr>
        </p:nvSpPr>
        <p:spPr/>
        <p:txBody>
          <a:bodyPr/>
          <a:lstStyle/>
          <a:p>
            <a:r>
              <a:rPr lang="en-US"/>
              <a:t>Lesson Topics</a:t>
            </a:r>
            <a:endParaRPr lang="en-US" dirty="0"/>
          </a:p>
        </p:txBody>
      </p:sp>
      <p:sp>
        <p:nvSpPr>
          <p:cNvPr id="6" name="Date Placeholder 5">
            <a:extLst>
              <a:ext uri="{FF2B5EF4-FFF2-40B4-BE49-F238E27FC236}">
                <a16:creationId xmlns:a16="http://schemas.microsoft.com/office/drawing/2014/main" id="{938EFA7E-3298-44F4-8F63-18E77E220E5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424251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a:t>NTTC Training ala NJ – TY2019</a:t>
            </a:r>
            <a:endParaRPr lang="en-US" dirty="0"/>
          </a:p>
        </p:txBody>
      </p:sp>
      <p:sp>
        <p:nvSpPr>
          <p:cNvPr id="20" name="Slide Number Placeholder 19"/>
          <p:cNvSpPr>
            <a:spLocks noGrp="1"/>
          </p:cNvSpPr>
          <p:nvPr>
            <p:ph type="sldNum" sz="quarter" idx="12"/>
          </p:nvPr>
        </p:nvSpPr>
        <p:spPr/>
        <p:txBody>
          <a:bodyPr/>
          <a:lstStyle/>
          <a:p>
            <a:fld id="{394E8178-CC01-40C4-B41F-560CD42D2A10}" type="slidenum">
              <a:rPr lang="en-US" altLang="en-US" smtClean="0"/>
              <a:pPr/>
              <a:t>20</a:t>
            </a:fld>
            <a:endParaRPr lang="en-US" altLang="en-US" dirty="0"/>
          </a:p>
        </p:txBody>
      </p:sp>
      <p:sp>
        <p:nvSpPr>
          <p:cNvPr id="32771" name="Content Placeholder 2"/>
          <p:cNvSpPr>
            <a:spLocks noGrp="1"/>
          </p:cNvSpPr>
          <p:nvPr>
            <p:ph type="body" sz="quarter" idx="15"/>
          </p:nvPr>
        </p:nvSpPr>
        <p:spPr/>
        <p:txBody>
          <a:bodyPr/>
          <a:lstStyle/>
          <a:p>
            <a:r>
              <a:rPr lang="en-US" altLang="en-US" dirty="0"/>
              <a:t>Taxpayer may be using a SSN that is not their own</a:t>
            </a:r>
          </a:p>
          <a:p>
            <a:r>
              <a:rPr lang="en-US" altLang="en-US" dirty="0"/>
              <a:t>W-2 may reflect that other SSN</a:t>
            </a:r>
          </a:p>
          <a:p>
            <a:r>
              <a:rPr lang="en-US" altLang="en-US" dirty="0"/>
              <a:t>Enter the other SSN on the W-2 as ITIN SSN</a:t>
            </a:r>
          </a:p>
          <a:p>
            <a:endParaRPr lang="en-US" altLang="en-US" dirty="0"/>
          </a:p>
        </p:txBody>
      </p:sp>
      <p:sp>
        <p:nvSpPr>
          <p:cNvPr id="25" name="Text Placeholder 24"/>
          <p:cNvSpPr>
            <a:spLocks noGrp="1"/>
          </p:cNvSpPr>
          <p:nvPr>
            <p:ph type="body" sz="quarter" idx="16"/>
          </p:nvPr>
        </p:nvSpPr>
        <p:spPr/>
        <p:txBody>
          <a:bodyPr/>
          <a:lstStyle/>
          <a:p>
            <a:endParaRPr lang="en-US"/>
          </a:p>
        </p:txBody>
      </p:sp>
      <p:sp>
        <p:nvSpPr>
          <p:cNvPr id="32770" name="Title 1"/>
          <p:cNvSpPr>
            <a:spLocks noGrp="1"/>
          </p:cNvSpPr>
          <p:nvPr>
            <p:ph type="title"/>
          </p:nvPr>
        </p:nvSpPr>
        <p:spPr/>
        <p:txBody>
          <a:bodyPr/>
          <a:lstStyle/>
          <a:p>
            <a:r>
              <a:rPr lang="en-US" altLang="en-US"/>
              <a:t>Taxpayer with ITIN</a:t>
            </a:r>
            <a:endParaRPr lang="en-US" altLang="en-US" dirty="0"/>
          </a:p>
        </p:txBody>
      </p:sp>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4572000" y="2171700"/>
            <a:ext cx="4419600" cy="2400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ounded Rectangle 9"/>
          <p:cNvSpPr/>
          <p:nvPr/>
        </p:nvSpPr>
        <p:spPr>
          <a:xfrm>
            <a:off x="4972050" y="4000500"/>
            <a:ext cx="3771900" cy="40005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p>
        </p:txBody>
      </p:sp>
      <p:cxnSp>
        <p:nvCxnSpPr>
          <p:cNvPr id="12" name="Straight Arrow Connector 11"/>
          <p:cNvCxnSpPr/>
          <p:nvPr/>
        </p:nvCxnSpPr>
        <p:spPr>
          <a:xfrm>
            <a:off x="4114800" y="3829050"/>
            <a:ext cx="742950" cy="1191"/>
          </a:xfrm>
          <a:prstGeom prst="straightConnector1">
            <a:avLst/>
          </a:prstGeom>
          <a:ln w="3810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2" name="Date Placeholder 1">
            <a:extLst>
              <a:ext uri="{FF2B5EF4-FFF2-40B4-BE49-F238E27FC236}">
                <a16:creationId xmlns:a16="http://schemas.microsoft.com/office/drawing/2014/main" id="{E9FC297F-60F7-406C-AE80-6997D3481DD6}"/>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911350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fld id="{8958156F-1DC6-47E2-A525-CEBB3F5574E9}" type="slidenum">
              <a:rPr lang="en-US" altLang="en-US" smtClean="0"/>
              <a:pPr/>
              <a:t>21</a:t>
            </a:fld>
            <a:endParaRPr lang="en-US" altLang="en-US" dirty="0"/>
          </a:p>
        </p:txBody>
      </p:sp>
      <p:sp>
        <p:nvSpPr>
          <p:cNvPr id="34819" name="Content Placeholder 2"/>
          <p:cNvSpPr>
            <a:spLocks noGrp="1"/>
          </p:cNvSpPr>
          <p:nvPr>
            <p:ph sz="quarter" idx="12"/>
          </p:nvPr>
        </p:nvSpPr>
        <p:spPr/>
        <p:txBody>
          <a:bodyPr/>
          <a:lstStyle/>
          <a:p>
            <a:r>
              <a:rPr lang="en-US" altLang="en-US" dirty="0"/>
              <a:t>ITIN returns can be E-filed</a:t>
            </a:r>
          </a:p>
          <a:p>
            <a:pPr lvl="1"/>
            <a:r>
              <a:rPr lang="en-US" altLang="en-US" dirty="0"/>
              <a:t>Taxpayer and/or spouse have ITIN</a:t>
            </a:r>
          </a:p>
        </p:txBody>
      </p:sp>
      <p:sp>
        <p:nvSpPr>
          <p:cNvPr id="34818" name="Title 1"/>
          <p:cNvSpPr>
            <a:spLocks noGrp="1"/>
          </p:cNvSpPr>
          <p:nvPr>
            <p:ph type="title"/>
          </p:nvPr>
        </p:nvSpPr>
        <p:spPr/>
        <p:txBody>
          <a:bodyPr/>
          <a:lstStyle/>
          <a:p>
            <a:r>
              <a:rPr lang="en-US" altLang="en-US"/>
              <a:t>Taxpayer with ITIN</a:t>
            </a:r>
            <a:endParaRPr lang="en-US" altLang="en-US" dirty="0"/>
          </a:p>
        </p:txBody>
      </p:sp>
      <p:sp>
        <p:nvSpPr>
          <p:cNvPr id="2" name="Date Placeholder 1">
            <a:extLst>
              <a:ext uri="{FF2B5EF4-FFF2-40B4-BE49-F238E27FC236}">
                <a16:creationId xmlns:a16="http://schemas.microsoft.com/office/drawing/2014/main" id="{B39593CB-BEFD-462C-8563-956D8196140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38984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r>
              <a:rPr lang="en-US" b="1" dirty="0"/>
              <a:t>Comprehensive</a:t>
            </a:r>
          </a:p>
        </p:txBody>
      </p:sp>
      <p:sp>
        <p:nvSpPr>
          <p:cNvPr id="6" name="Title 5"/>
          <p:cNvSpPr>
            <a:spLocks noGrp="1"/>
          </p:cNvSpPr>
          <p:nvPr>
            <p:ph type="title"/>
          </p:nvPr>
        </p:nvSpPr>
        <p:spPr/>
        <p:txBody>
          <a:bodyPr/>
          <a:lstStyle/>
          <a:p>
            <a:r>
              <a:rPr lang="en-US" dirty="0"/>
              <a:t>Applying for and Renewing</a:t>
            </a:r>
            <a:br>
              <a:rPr lang="en-US" dirty="0"/>
            </a:br>
            <a:r>
              <a:rPr lang="en-US" dirty="0" err="1"/>
              <a:t>ITINs</a:t>
            </a:r>
            <a:endParaRPr lang="en-US" dirty="0"/>
          </a:p>
        </p:txBody>
      </p:sp>
      <p:sp>
        <p:nvSpPr>
          <p:cNvPr id="2" name="Date Placeholder 1">
            <a:extLst>
              <a:ext uri="{FF2B5EF4-FFF2-40B4-BE49-F238E27FC236}">
                <a16:creationId xmlns:a16="http://schemas.microsoft.com/office/drawing/2014/main" id="{CF7054D6-D193-4631-ABCC-70B6B591A10E}"/>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0DFA6C6A-D014-4017-8CEC-22CB4BB9C29C}"/>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BED17DB1-478F-4338-BCF1-9ADA1F214B75}"/>
              </a:ext>
            </a:extLst>
          </p:cNvPr>
          <p:cNvSpPr>
            <a:spLocks noGrp="1"/>
          </p:cNvSpPr>
          <p:nvPr>
            <p:ph type="sldNum" sz="quarter" idx="4"/>
          </p:nvPr>
        </p:nvSpPr>
        <p:spPr/>
        <p:txBody>
          <a:bodyPr/>
          <a:lstStyle/>
          <a:p>
            <a:fld id="{F56DB09B-2E1E-48D6-BF38-233787F9BAB1}" type="slidenum">
              <a:rPr lang="en-US" smtClean="0"/>
              <a:t>22</a:t>
            </a:fld>
            <a:endParaRPr lang="en-US"/>
          </a:p>
        </p:txBody>
      </p:sp>
    </p:spTree>
    <p:extLst>
      <p:ext uri="{BB962C8B-B14F-4D97-AF65-F5344CB8AC3E}">
        <p14:creationId xmlns:p14="http://schemas.microsoft.com/office/powerpoint/2010/main" val="2885079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8958156F-1DC6-47E2-A525-CEBB3F5574E9}" type="slidenum">
              <a:rPr lang="en-US" altLang="en-US" smtClean="0"/>
              <a:pPr/>
              <a:t>23</a:t>
            </a:fld>
            <a:endParaRPr lang="en-US" altLang="en-US" dirty="0"/>
          </a:p>
        </p:txBody>
      </p:sp>
      <p:sp>
        <p:nvSpPr>
          <p:cNvPr id="36867" name="Content Placeholder 2"/>
          <p:cNvSpPr>
            <a:spLocks noGrp="1"/>
          </p:cNvSpPr>
          <p:nvPr>
            <p:ph sz="quarter" idx="12"/>
          </p:nvPr>
        </p:nvSpPr>
        <p:spPr/>
        <p:txBody>
          <a:bodyPr/>
          <a:lstStyle/>
          <a:p>
            <a:r>
              <a:rPr lang="en-US" altLang="en-US" dirty="0"/>
              <a:t>If no SSN nor ITIN for taxpayer, spouse or a dependent</a:t>
            </a:r>
          </a:p>
          <a:p>
            <a:pPr lvl="1"/>
            <a:r>
              <a:rPr lang="en-US" altLang="en-US" dirty="0"/>
              <a:t>Use “Apply for ITIN” option</a:t>
            </a:r>
          </a:p>
          <a:p>
            <a:pPr lvl="1"/>
            <a:r>
              <a:rPr lang="en-US" altLang="en-US" dirty="0"/>
              <a:t>Complete return with social security number of 000-00-0000</a:t>
            </a:r>
          </a:p>
          <a:p>
            <a:pPr lvl="1"/>
            <a:r>
              <a:rPr lang="en-US" altLang="en-US" dirty="0"/>
              <a:t>Return cannot be E-filed</a:t>
            </a:r>
          </a:p>
        </p:txBody>
      </p:sp>
      <p:sp>
        <p:nvSpPr>
          <p:cNvPr id="36866" name="Title 4"/>
          <p:cNvSpPr>
            <a:spLocks noGrp="1"/>
          </p:cNvSpPr>
          <p:nvPr>
            <p:ph type="title"/>
          </p:nvPr>
        </p:nvSpPr>
        <p:spPr/>
        <p:txBody>
          <a:bodyPr/>
          <a:lstStyle/>
          <a:p>
            <a:r>
              <a:rPr lang="en-US" altLang="en-US"/>
              <a:t>Apply for ITIN</a:t>
            </a:r>
            <a:endParaRPr lang="en-US" altLang="en-US" dirty="0"/>
          </a:p>
        </p:txBody>
      </p:sp>
      <p:sp>
        <p:nvSpPr>
          <p:cNvPr id="2" name="Date Placeholder 1">
            <a:extLst>
              <a:ext uri="{FF2B5EF4-FFF2-40B4-BE49-F238E27FC236}">
                <a16:creationId xmlns:a16="http://schemas.microsoft.com/office/drawing/2014/main" id="{084B54DA-16A9-4632-B396-8923A384A12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765312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pPr>
              <a:defRPr/>
            </a:pPr>
            <a:fld id="{8958156F-1DC6-47E2-A525-CEBB3F5574E9}" type="slidenum">
              <a:rPr lang="en-US" altLang="en-US" smtClean="0"/>
              <a:pPr>
                <a:defRPr/>
              </a:pPr>
              <a:t>24</a:t>
            </a:fld>
            <a:endParaRPr lang="en-US" altLang="en-US" dirty="0"/>
          </a:p>
        </p:txBody>
      </p:sp>
      <p:sp>
        <p:nvSpPr>
          <p:cNvPr id="14339" name="Rectangle 3"/>
          <p:cNvSpPr>
            <a:spLocks noGrp="1" noChangeArrowheads="1"/>
          </p:cNvSpPr>
          <p:nvPr>
            <p:ph sz="quarter" idx="12"/>
          </p:nvPr>
        </p:nvSpPr>
        <p:spPr/>
        <p:txBody>
          <a:bodyPr/>
          <a:lstStyle/>
          <a:p>
            <a:pPr eaLnBrk="1" hangingPunct="1"/>
            <a:r>
              <a:rPr lang="en-US" altLang="en-US" dirty="0"/>
              <a:t>If all information available</a:t>
            </a:r>
          </a:p>
          <a:p>
            <a:pPr lvl="1"/>
            <a:r>
              <a:rPr lang="en-US" altLang="en-US" dirty="0"/>
              <a:t>add and complete Form W-7 for each person on the return who does not have an ITIN or SSN</a:t>
            </a:r>
          </a:p>
          <a:p>
            <a:pPr eaLnBrk="1" hangingPunct="1"/>
            <a:r>
              <a:rPr lang="en-US" altLang="en-US" dirty="0"/>
              <a:t>If information not available at the time of tax preparation</a:t>
            </a:r>
          </a:p>
          <a:p>
            <a:pPr lvl="1"/>
            <a:r>
              <a:rPr lang="en-US" altLang="en-US" dirty="0"/>
              <a:t>give taxpayer blank Form W-7 to be completed at home</a:t>
            </a:r>
          </a:p>
        </p:txBody>
      </p:sp>
      <p:sp>
        <p:nvSpPr>
          <p:cNvPr id="38914" name="Rectangle 2"/>
          <p:cNvSpPr>
            <a:spLocks noGrp="1" noChangeArrowheads="1"/>
          </p:cNvSpPr>
          <p:nvPr>
            <p:ph type="title"/>
          </p:nvPr>
        </p:nvSpPr>
        <p:spPr/>
        <p:txBody>
          <a:bodyPr/>
          <a:lstStyle/>
          <a:p>
            <a:pPr eaLnBrk="1" hangingPunct="1"/>
            <a:r>
              <a:rPr lang="en-US" altLang="en-US" dirty="0"/>
              <a:t>Apply for ITIN</a:t>
            </a:r>
          </a:p>
        </p:txBody>
      </p:sp>
      <p:sp>
        <p:nvSpPr>
          <p:cNvPr id="2" name="Date Placeholder 1">
            <a:extLst>
              <a:ext uri="{FF2B5EF4-FFF2-40B4-BE49-F238E27FC236}">
                <a16:creationId xmlns:a16="http://schemas.microsoft.com/office/drawing/2014/main" id="{F9AA11F6-58AD-40AE-AE76-19FA5132036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053250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14" name="Slide Number Placeholder 13"/>
          <p:cNvSpPr>
            <a:spLocks noGrp="1"/>
          </p:cNvSpPr>
          <p:nvPr>
            <p:ph type="sldNum" sz="quarter" idx="4"/>
          </p:nvPr>
        </p:nvSpPr>
        <p:spPr>
          <a:xfrm>
            <a:off x="457204" y="6265308"/>
            <a:ext cx="702365" cy="365125"/>
          </a:xfrm>
        </p:spPr>
        <p:txBody>
          <a:bodyPr/>
          <a:lstStyle/>
          <a:p>
            <a:pPr>
              <a:defRPr/>
            </a:pPr>
            <a:fld id="{8958156F-1DC6-47E2-A525-CEBB3F5574E9}" type="slidenum">
              <a:rPr lang="en-US" altLang="en-US" smtClean="0"/>
              <a:pPr>
                <a:defRPr/>
              </a:pPr>
              <a:t>25</a:t>
            </a:fld>
            <a:endParaRPr lang="en-US" altLang="en-US" dirty="0"/>
          </a:p>
        </p:txBody>
      </p:sp>
      <p:sp>
        <p:nvSpPr>
          <p:cNvPr id="40963" name="Content Placeholder 2"/>
          <p:cNvSpPr>
            <a:spLocks noGrp="1"/>
          </p:cNvSpPr>
          <p:nvPr>
            <p:ph sz="quarter" idx="12"/>
          </p:nvPr>
        </p:nvSpPr>
        <p:spPr/>
        <p:txBody>
          <a:bodyPr/>
          <a:lstStyle/>
          <a:p>
            <a:r>
              <a:rPr lang="en-US" altLang="en-US" dirty="0"/>
              <a:t>After entering 000-00-0000 for taxpayer or spouse, TaxSlayer assumes W-7 will be filed</a:t>
            </a:r>
          </a:p>
        </p:txBody>
      </p:sp>
      <p:sp>
        <p:nvSpPr>
          <p:cNvPr id="40962" name="Title 4"/>
          <p:cNvSpPr>
            <a:spLocks noGrp="1"/>
          </p:cNvSpPr>
          <p:nvPr>
            <p:ph type="title"/>
          </p:nvPr>
        </p:nvSpPr>
        <p:spPr/>
        <p:txBody>
          <a:bodyPr/>
          <a:lstStyle/>
          <a:p>
            <a:r>
              <a:rPr lang="en-US" altLang="en-US"/>
              <a:t>Apply for ITIN</a:t>
            </a:r>
            <a:endParaRPr lang="en-US" altLang="en-US" dirty="0"/>
          </a:p>
        </p:txBody>
      </p:sp>
      <p:pic>
        <p:nvPicPr>
          <p:cNvPr id="40967" name="Picture 1"/>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565673" y="3028950"/>
            <a:ext cx="6012656" cy="242636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DF74AD75-3494-41D1-81A5-C8CC988D2C2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373466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8B9B65B-455D-48C4-A449-3A4B7C8905AB}"/>
              </a:ext>
            </a:extLst>
          </p:cNvPr>
          <p:cNvPicPr>
            <a:picLocks noChangeAspect="1"/>
          </p:cNvPicPr>
          <p:nvPr/>
        </p:nvPicPr>
        <p:blipFill>
          <a:blip r:embed="rId3"/>
          <a:stretch>
            <a:fillRect/>
          </a:stretch>
        </p:blipFill>
        <p:spPr>
          <a:xfrm>
            <a:off x="1657528" y="1969603"/>
            <a:ext cx="3845438" cy="3404372"/>
          </a:xfrm>
          <a:prstGeom prst="rect">
            <a:avLst/>
          </a:prstGeom>
        </p:spPr>
      </p:pic>
      <p:sp>
        <p:nvSpPr>
          <p:cNvPr id="10" name="Footer Placeholder 9"/>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9" name="Slide Number Placeholder 8"/>
          <p:cNvSpPr>
            <a:spLocks noGrp="1"/>
          </p:cNvSpPr>
          <p:nvPr>
            <p:ph type="sldNum" sz="quarter" idx="4"/>
          </p:nvPr>
        </p:nvSpPr>
        <p:spPr>
          <a:xfrm>
            <a:off x="457204" y="6265308"/>
            <a:ext cx="702365" cy="365125"/>
          </a:xfrm>
        </p:spPr>
        <p:txBody>
          <a:bodyPr/>
          <a:lstStyle/>
          <a:p>
            <a:pPr>
              <a:defRPr/>
            </a:pPr>
            <a:fld id="{8958156F-1DC6-47E2-A525-CEBB3F5574E9}" type="slidenum">
              <a:rPr lang="en-US" altLang="en-US" smtClean="0"/>
              <a:pPr>
                <a:defRPr/>
              </a:pPr>
              <a:t>26</a:t>
            </a:fld>
            <a:endParaRPr lang="en-US" altLang="en-US" dirty="0"/>
          </a:p>
        </p:txBody>
      </p:sp>
      <p:sp>
        <p:nvSpPr>
          <p:cNvPr id="43011" name="Content Placeholder 2"/>
          <p:cNvSpPr>
            <a:spLocks noGrp="1"/>
          </p:cNvSpPr>
          <p:nvPr>
            <p:ph sz="quarter" idx="12"/>
          </p:nvPr>
        </p:nvSpPr>
        <p:spPr>
          <a:xfrm>
            <a:off x="5613126" y="4064275"/>
            <a:ext cx="2845075" cy="1707875"/>
          </a:xfrm>
        </p:spPr>
        <p:txBody>
          <a:bodyPr/>
          <a:lstStyle/>
          <a:p>
            <a:pPr eaLnBrk="1" hangingPunct="1"/>
            <a:r>
              <a:rPr lang="en-US" altLang="en-US" dirty="0"/>
              <a:t>For dependent, check box if no ITIN, ATIN or SSN</a:t>
            </a:r>
          </a:p>
        </p:txBody>
      </p:sp>
      <p:sp>
        <p:nvSpPr>
          <p:cNvPr id="43010" name="Title 4"/>
          <p:cNvSpPr>
            <a:spLocks noGrp="1"/>
          </p:cNvSpPr>
          <p:nvPr>
            <p:ph type="title"/>
          </p:nvPr>
        </p:nvSpPr>
        <p:spPr>
          <a:extLs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r>
              <a:rPr lang="en-US" altLang="en-US" dirty="0"/>
              <a:t>Apply for ITIN</a:t>
            </a:r>
          </a:p>
        </p:txBody>
      </p:sp>
      <p:sp>
        <p:nvSpPr>
          <p:cNvPr id="3" name="Rectangle: Rounded Corners 2">
            <a:extLst>
              <a:ext uri="{FF2B5EF4-FFF2-40B4-BE49-F238E27FC236}">
                <a16:creationId xmlns:a16="http://schemas.microsoft.com/office/drawing/2014/main" id="{C35783C2-59E9-45EB-9718-A3E9C5A93FCA}"/>
              </a:ext>
            </a:extLst>
          </p:cNvPr>
          <p:cNvSpPr/>
          <p:nvPr/>
        </p:nvSpPr>
        <p:spPr>
          <a:xfrm>
            <a:off x="1543050" y="5191258"/>
            <a:ext cx="3212822" cy="273844"/>
          </a:xfrm>
          <a:prstGeom prst="round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3" name="Straight Arrow Connector 12"/>
          <p:cNvCxnSpPr/>
          <p:nvPr/>
        </p:nvCxnSpPr>
        <p:spPr>
          <a:xfrm rot="10800000">
            <a:off x="4857750" y="5314950"/>
            <a:ext cx="971550" cy="1191"/>
          </a:xfrm>
          <a:prstGeom prst="straightConnector1">
            <a:avLst/>
          </a:prstGeom>
          <a:ln w="3810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4" name="Date Placeholder 3">
            <a:extLst>
              <a:ext uri="{FF2B5EF4-FFF2-40B4-BE49-F238E27FC236}">
                <a16:creationId xmlns:a16="http://schemas.microsoft.com/office/drawing/2014/main" id="{8BA4F45A-10DD-4970-854D-A572D9BADBA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57292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9" name="Slide Number Placeholder 8"/>
          <p:cNvSpPr>
            <a:spLocks noGrp="1"/>
          </p:cNvSpPr>
          <p:nvPr>
            <p:ph type="sldNum" sz="quarter" idx="4"/>
          </p:nvPr>
        </p:nvSpPr>
        <p:spPr>
          <a:xfrm>
            <a:off x="457204" y="6265308"/>
            <a:ext cx="702365" cy="365125"/>
          </a:xfrm>
        </p:spPr>
        <p:txBody>
          <a:bodyPr/>
          <a:lstStyle/>
          <a:p>
            <a:fld id="{8958156F-1DC6-47E2-A525-CEBB3F5574E9}" type="slidenum">
              <a:rPr lang="en-US" altLang="en-US" smtClean="0"/>
              <a:pPr/>
              <a:t>27</a:t>
            </a:fld>
            <a:endParaRPr lang="en-US" altLang="en-US" dirty="0"/>
          </a:p>
        </p:txBody>
      </p:sp>
      <p:sp>
        <p:nvSpPr>
          <p:cNvPr id="45059" name="Content Placeholder 2"/>
          <p:cNvSpPr>
            <a:spLocks noGrp="1"/>
          </p:cNvSpPr>
          <p:nvPr>
            <p:ph sz="quarter" idx="12"/>
          </p:nvPr>
        </p:nvSpPr>
        <p:spPr/>
        <p:txBody>
          <a:bodyPr/>
          <a:lstStyle/>
          <a:p>
            <a:r>
              <a:rPr lang="en-US" altLang="en-US" dirty="0"/>
              <a:t>Federal&gt;Miscellaneous Forms&gt;Application for ITIN (FormW-7) </a:t>
            </a:r>
          </a:p>
          <a:p>
            <a:pPr lvl="1"/>
            <a:r>
              <a:rPr lang="en-US" altLang="en-US" dirty="0"/>
              <a:t>find and complete for each person, as needed</a:t>
            </a:r>
          </a:p>
          <a:p>
            <a:r>
              <a:rPr lang="en-US" altLang="en-US" dirty="0"/>
              <a:t>Application for New or Renewal ITIN</a:t>
            </a:r>
          </a:p>
          <a:p>
            <a:r>
              <a:rPr lang="en-US" altLang="en-US" dirty="0"/>
              <a:t>Complete the multiple screens</a:t>
            </a:r>
          </a:p>
        </p:txBody>
      </p:sp>
      <p:sp>
        <p:nvSpPr>
          <p:cNvPr id="45058" name="Title 4"/>
          <p:cNvSpPr>
            <a:spLocks noGrp="1"/>
          </p:cNvSpPr>
          <p:nvPr>
            <p:ph type="title"/>
          </p:nvPr>
        </p:nvSpPr>
        <p:spPr/>
        <p:txBody>
          <a:bodyPr/>
          <a:lstStyle/>
          <a:p>
            <a:r>
              <a:rPr lang="en-US" altLang="en-US"/>
              <a:t>Apply for ITIN</a:t>
            </a:r>
            <a:endParaRPr lang="en-US" altLang="en-US" dirty="0"/>
          </a:p>
        </p:txBody>
      </p:sp>
      <p:sp>
        <p:nvSpPr>
          <p:cNvPr id="2" name="Date Placeholder 1">
            <a:extLst>
              <a:ext uri="{FF2B5EF4-FFF2-40B4-BE49-F238E27FC236}">
                <a16:creationId xmlns:a16="http://schemas.microsoft.com/office/drawing/2014/main" id="{85CD279E-83D0-4204-B793-FF219119CEF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66712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8958156F-1DC6-47E2-A525-CEBB3F5574E9}" type="slidenum">
              <a:rPr lang="en-US" altLang="en-US" smtClean="0"/>
              <a:pPr/>
              <a:t>28</a:t>
            </a:fld>
            <a:endParaRPr lang="en-US" altLang="en-US" dirty="0"/>
          </a:p>
        </p:txBody>
      </p:sp>
      <p:sp>
        <p:nvSpPr>
          <p:cNvPr id="14339" name="Rectangle 3"/>
          <p:cNvSpPr>
            <a:spLocks noGrp="1" noChangeArrowheads="1"/>
          </p:cNvSpPr>
          <p:nvPr>
            <p:ph sz="quarter" idx="12"/>
          </p:nvPr>
        </p:nvSpPr>
        <p:spPr/>
        <p:txBody>
          <a:bodyPr/>
          <a:lstStyle/>
          <a:p>
            <a:r>
              <a:rPr lang="en-US" dirty="0"/>
              <a:t>Attach required documents proving identity to paper return</a:t>
            </a:r>
          </a:p>
          <a:p>
            <a:r>
              <a:rPr lang="en-US" dirty="0"/>
              <a:t>Mail to address in W-7 instructions</a:t>
            </a:r>
          </a:p>
          <a:p>
            <a:r>
              <a:rPr lang="en-US" altLang="en-US" dirty="0"/>
              <a:t>Taxpayer can also walk documents into IRS Taxpayer Assistance Center or authorized acceptance agent</a:t>
            </a:r>
          </a:p>
          <a:p>
            <a:pPr>
              <a:buNone/>
            </a:pPr>
            <a:endParaRPr lang="en-US" dirty="0"/>
          </a:p>
        </p:txBody>
      </p:sp>
      <p:sp>
        <p:nvSpPr>
          <p:cNvPr id="49154" name="Rectangle 2"/>
          <p:cNvSpPr>
            <a:spLocks noGrp="1" noChangeArrowheads="1"/>
          </p:cNvSpPr>
          <p:nvPr>
            <p:ph type="title"/>
          </p:nvPr>
        </p:nvSpPr>
        <p:spPr/>
        <p:txBody>
          <a:bodyPr/>
          <a:lstStyle/>
          <a:p>
            <a:r>
              <a:rPr lang="en-US" altLang="en-US"/>
              <a:t>Apply for ITIN</a:t>
            </a:r>
            <a:endParaRPr lang="en-US" altLang="en-US" dirty="0"/>
          </a:p>
        </p:txBody>
      </p:sp>
      <p:sp>
        <p:nvSpPr>
          <p:cNvPr id="2" name="Date Placeholder 1">
            <a:extLst>
              <a:ext uri="{FF2B5EF4-FFF2-40B4-BE49-F238E27FC236}">
                <a16:creationId xmlns:a16="http://schemas.microsoft.com/office/drawing/2014/main" id="{7F0A8B1E-A72C-4253-BB35-274E53007F8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17577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8958156F-1DC6-47E2-A525-CEBB3F5574E9}" type="slidenum">
              <a:rPr lang="en-US" altLang="en-US" smtClean="0"/>
              <a:pPr/>
              <a:t>29</a:t>
            </a:fld>
            <a:endParaRPr lang="en-US" altLang="en-US" dirty="0"/>
          </a:p>
        </p:txBody>
      </p:sp>
      <p:sp>
        <p:nvSpPr>
          <p:cNvPr id="53251" name="Rectangle 3"/>
          <p:cNvSpPr>
            <a:spLocks noGrp="1" noChangeArrowheads="1"/>
          </p:cNvSpPr>
          <p:nvPr>
            <p:ph sz="quarter" idx="12"/>
          </p:nvPr>
        </p:nvSpPr>
        <p:spPr/>
        <p:txBody>
          <a:bodyPr/>
          <a:lstStyle/>
          <a:p>
            <a:r>
              <a:rPr lang="en-US" altLang="en-US" dirty="0"/>
              <a:t>IRS processing time 6 weeks (or more)</a:t>
            </a:r>
          </a:p>
          <a:p>
            <a:r>
              <a:rPr lang="en-US" altLang="en-US" dirty="0"/>
              <a:t>If a Social Security number is received:</a:t>
            </a:r>
          </a:p>
          <a:p>
            <a:pPr lvl="1"/>
            <a:r>
              <a:rPr lang="en-US" altLang="en-US" dirty="0"/>
              <a:t>Taxpayer should notify IRS</a:t>
            </a:r>
          </a:p>
          <a:p>
            <a:pPr lvl="1"/>
            <a:r>
              <a:rPr lang="en-US" altLang="en-US" dirty="0"/>
              <a:t>IRS will combine tax records under new SSN</a:t>
            </a:r>
          </a:p>
        </p:txBody>
      </p:sp>
      <p:sp>
        <p:nvSpPr>
          <p:cNvPr id="53250" name="Rectangle 2"/>
          <p:cNvSpPr>
            <a:spLocks noGrp="1" noChangeArrowheads="1"/>
          </p:cNvSpPr>
          <p:nvPr>
            <p:ph type="title"/>
          </p:nvPr>
        </p:nvSpPr>
        <p:spPr/>
        <p:txBody>
          <a:bodyPr/>
          <a:lstStyle/>
          <a:p>
            <a:r>
              <a:rPr lang="en-US" altLang="en-US"/>
              <a:t>Apply for ITIN</a:t>
            </a:r>
            <a:endParaRPr lang="en-US" altLang="en-US" dirty="0"/>
          </a:p>
        </p:txBody>
      </p:sp>
      <p:sp>
        <p:nvSpPr>
          <p:cNvPr id="2" name="Date Placeholder 1">
            <a:extLst>
              <a:ext uri="{FF2B5EF4-FFF2-40B4-BE49-F238E27FC236}">
                <a16:creationId xmlns:a16="http://schemas.microsoft.com/office/drawing/2014/main" id="{CE8E1AC5-4731-45C6-9BF2-3C884355F4C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275636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pPr>
              <a:defRPr/>
            </a:pPr>
            <a:fld id="{8958156F-1DC6-47E2-A525-CEBB3F5574E9}" type="slidenum">
              <a:rPr lang="en-US" altLang="en-US" smtClean="0"/>
              <a:pPr>
                <a:defRPr/>
              </a:pPr>
              <a:t>3</a:t>
            </a:fld>
            <a:endParaRPr lang="en-US" altLang="en-US" dirty="0"/>
          </a:p>
        </p:txBody>
      </p:sp>
      <p:sp>
        <p:nvSpPr>
          <p:cNvPr id="10243" name="Content Placeholder 2"/>
          <p:cNvSpPr>
            <a:spLocks noGrp="1"/>
          </p:cNvSpPr>
          <p:nvPr>
            <p:ph sz="quarter" idx="12"/>
          </p:nvPr>
        </p:nvSpPr>
        <p:spPr/>
        <p:txBody>
          <a:bodyPr>
            <a:normAutofit/>
          </a:bodyPr>
          <a:lstStyle/>
          <a:p>
            <a:pPr eaLnBrk="1" hangingPunct="1">
              <a:lnSpc>
                <a:spcPct val="80000"/>
              </a:lnSpc>
            </a:pPr>
            <a:r>
              <a:rPr lang="en-US" altLang="en-US" sz="2775" dirty="0"/>
              <a:t>ATIN – Adoption Taxpayer Identification Number</a:t>
            </a:r>
          </a:p>
          <a:p>
            <a:pPr eaLnBrk="1" hangingPunct="1">
              <a:lnSpc>
                <a:spcPct val="80000"/>
              </a:lnSpc>
            </a:pPr>
            <a:r>
              <a:rPr lang="en-US" altLang="en-US" sz="2775" dirty="0"/>
              <a:t>ITIN – Individual Taxpayer Identification Number</a:t>
            </a:r>
          </a:p>
          <a:p>
            <a:pPr eaLnBrk="1" hangingPunct="1">
              <a:lnSpc>
                <a:spcPct val="80000"/>
              </a:lnSpc>
            </a:pPr>
            <a:endParaRPr lang="en-US" altLang="en-US" sz="2775" dirty="0"/>
          </a:p>
          <a:p>
            <a:pPr eaLnBrk="1" hangingPunct="1">
              <a:lnSpc>
                <a:spcPct val="80000"/>
              </a:lnSpc>
              <a:buFont typeface="Wingdings" panose="05000000000000000000" pitchFamily="2" charset="2"/>
              <a:buChar char="Ø"/>
            </a:pPr>
            <a:r>
              <a:rPr lang="en-US" altLang="en-US" sz="2775" dirty="0"/>
              <a:t>Used in place of social security number for IRS tax filings</a:t>
            </a:r>
          </a:p>
        </p:txBody>
      </p:sp>
      <p:sp>
        <p:nvSpPr>
          <p:cNvPr id="2" name="Title 1"/>
          <p:cNvSpPr>
            <a:spLocks noGrp="1"/>
          </p:cNvSpPr>
          <p:nvPr>
            <p:ph type="title"/>
          </p:nvPr>
        </p:nvSpPr>
        <p:spPr/>
        <p:txBody>
          <a:bodyPr rtlCol="0">
            <a:normAutofit/>
          </a:bodyPr>
          <a:lstStyle/>
          <a:p>
            <a:pPr>
              <a:defRPr/>
            </a:pPr>
            <a:r>
              <a:rPr lang="en-US"/>
              <a:t>IRS Issued Identification Numbers</a:t>
            </a:r>
            <a:endParaRPr lang="en-US" dirty="0"/>
          </a:p>
        </p:txBody>
      </p:sp>
      <p:sp>
        <p:nvSpPr>
          <p:cNvPr id="3" name="Date Placeholder 2">
            <a:extLst>
              <a:ext uri="{FF2B5EF4-FFF2-40B4-BE49-F238E27FC236}">
                <a16:creationId xmlns:a16="http://schemas.microsoft.com/office/drawing/2014/main" id="{2BBE3D31-7FBB-4022-BBF0-67BF6189D41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6384019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8958156F-1DC6-47E2-A525-CEBB3F5574E9}" type="slidenum">
              <a:rPr lang="en-US" altLang="en-US" smtClean="0"/>
              <a:pPr/>
              <a:t>30</a:t>
            </a:fld>
            <a:endParaRPr lang="en-US" altLang="en-US" dirty="0"/>
          </a:p>
        </p:txBody>
      </p:sp>
      <p:sp>
        <p:nvSpPr>
          <p:cNvPr id="14339" name="Rectangle 3"/>
          <p:cNvSpPr>
            <a:spLocks noGrp="1" noChangeArrowheads="1"/>
          </p:cNvSpPr>
          <p:nvPr>
            <p:ph sz="quarter" idx="12"/>
          </p:nvPr>
        </p:nvSpPr>
        <p:spPr/>
        <p:txBody>
          <a:bodyPr/>
          <a:lstStyle/>
          <a:p>
            <a:r>
              <a:rPr lang="en-US" altLang="en-US"/>
              <a:t>All ITINs issued before 2013 will begin expiring on rolling schedule</a:t>
            </a:r>
          </a:p>
          <a:p>
            <a:r>
              <a:rPr lang="en-US" altLang="en-US"/>
              <a:t>ITINs not used on a tax return in the last 3 years will begin expiring on rolling schedule </a:t>
            </a:r>
          </a:p>
          <a:p>
            <a:endParaRPr lang="en-US" altLang="en-US"/>
          </a:p>
          <a:p>
            <a:endParaRPr lang="en-US" altLang="en-US" dirty="0"/>
          </a:p>
        </p:txBody>
      </p:sp>
      <p:sp>
        <p:nvSpPr>
          <p:cNvPr id="55298" name="Rectangle 2"/>
          <p:cNvSpPr>
            <a:spLocks noGrp="1" noChangeArrowheads="1"/>
          </p:cNvSpPr>
          <p:nvPr>
            <p:ph type="title"/>
          </p:nvPr>
        </p:nvSpPr>
        <p:spPr/>
        <p:txBody>
          <a:bodyPr/>
          <a:lstStyle/>
          <a:p>
            <a:r>
              <a:rPr lang="en-US" altLang="en-US"/>
              <a:t>Must Renew an ITIN</a:t>
            </a:r>
            <a:endParaRPr lang="en-US" altLang="en-US" dirty="0"/>
          </a:p>
        </p:txBody>
      </p:sp>
      <p:sp>
        <p:nvSpPr>
          <p:cNvPr id="2" name="Date Placeholder 1">
            <a:extLst>
              <a:ext uri="{FF2B5EF4-FFF2-40B4-BE49-F238E27FC236}">
                <a16:creationId xmlns:a16="http://schemas.microsoft.com/office/drawing/2014/main" id="{C7C5275C-B1A2-48BE-A61E-ED6CC6ECA42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92713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8958156F-1DC6-47E2-A525-CEBB3F5574E9}" type="slidenum">
              <a:rPr lang="en-US" altLang="en-US" smtClean="0"/>
              <a:pPr/>
              <a:t>31</a:t>
            </a:fld>
            <a:endParaRPr lang="en-US" altLang="en-US" dirty="0"/>
          </a:p>
        </p:txBody>
      </p:sp>
      <p:sp>
        <p:nvSpPr>
          <p:cNvPr id="14339" name="Rectangle 3"/>
          <p:cNvSpPr>
            <a:spLocks noGrp="1" noChangeArrowheads="1"/>
          </p:cNvSpPr>
          <p:nvPr>
            <p:ph sz="quarter" idx="12"/>
          </p:nvPr>
        </p:nvSpPr>
        <p:spPr/>
        <p:txBody>
          <a:bodyPr/>
          <a:lstStyle/>
          <a:p>
            <a:r>
              <a:rPr lang="en-US"/>
              <a:t>Can renew ITIN (Form W-7) without filing a tax return</a:t>
            </a:r>
          </a:p>
          <a:p>
            <a:r>
              <a:rPr lang="en-US"/>
              <a:t>Can file return prior to renewing ITIN </a:t>
            </a:r>
          </a:p>
          <a:p>
            <a:pPr lvl="1"/>
            <a:r>
              <a:rPr lang="en-US"/>
              <a:t>no refund issued until ITIN renewed</a:t>
            </a:r>
          </a:p>
          <a:p>
            <a:r>
              <a:rPr lang="en-US"/>
              <a:t>Can renew all ITINs in the family with first to expire</a:t>
            </a:r>
            <a:endParaRPr lang="en-US" dirty="0"/>
          </a:p>
        </p:txBody>
      </p:sp>
      <p:sp>
        <p:nvSpPr>
          <p:cNvPr id="57346" name="Rectangle 2"/>
          <p:cNvSpPr>
            <a:spLocks noGrp="1" noChangeArrowheads="1"/>
          </p:cNvSpPr>
          <p:nvPr>
            <p:ph type="title"/>
          </p:nvPr>
        </p:nvSpPr>
        <p:spPr/>
        <p:txBody>
          <a:bodyPr/>
          <a:lstStyle/>
          <a:p>
            <a:r>
              <a:rPr lang="en-US" altLang="en-US"/>
              <a:t>Must Renew an ITIN</a:t>
            </a:r>
            <a:endParaRPr lang="en-US" altLang="en-US" dirty="0"/>
          </a:p>
        </p:txBody>
      </p:sp>
      <p:sp>
        <p:nvSpPr>
          <p:cNvPr id="2" name="Date Placeholder 1">
            <a:extLst>
              <a:ext uri="{FF2B5EF4-FFF2-40B4-BE49-F238E27FC236}">
                <a16:creationId xmlns:a16="http://schemas.microsoft.com/office/drawing/2014/main" id="{B588E0BF-85B5-4FC4-A4A3-83D9A30CBF9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991584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9" name="Slide Number Placeholder 8"/>
          <p:cNvSpPr>
            <a:spLocks noGrp="1"/>
          </p:cNvSpPr>
          <p:nvPr>
            <p:ph type="sldNum" sz="quarter" idx="4"/>
          </p:nvPr>
        </p:nvSpPr>
        <p:spPr>
          <a:xfrm>
            <a:off x="457204" y="6265308"/>
            <a:ext cx="702365" cy="365125"/>
          </a:xfrm>
        </p:spPr>
        <p:txBody>
          <a:bodyPr/>
          <a:lstStyle/>
          <a:p>
            <a:fld id="{8958156F-1DC6-47E2-A525-CEBB3F5574E9}" type="slidenum">
              <a:rPr lang="en-US" altLang="en-US" smtClean="0"/>
              <a:pPr/>
              <a:t>32</a:t>
            </a:fld>
            <a:endParaRPr lang="en-US" altLang="en-US" dirty="0"/>
          </a:p>
        </p:txBody>
      </p:sp>
      <p:sp>
        <p:nvSpPr>
          <p:cNvPr id="59395" name="Rectangle 3"/>
          <p:cNvSpPr>
            <a:spLocks noGrp="1" noChangeArrowheads="1"/>
          </p:cNvSpPr>
          <p:nvPr>
            <p:ph sz="quarter" idx="12"/>
          </p:nvPr>
        </p:nvSpPr>
        <p:spPr/>
        <p:txBody>
          <a:bodyPr/>
          <a:lstStyle/>
          <a:p>
            <a:r>
              <a:rPr lang="en-US" altLang="en-US" dirty="0"/>
              <a:t>IRS will communicate with ITIN holders directly</a:t>
            </a:r>
          </a:p>
          <a:p>
            <a:r>
              <a:rPr lang="en-US" altLang="en-US" dirty="0"/>
              <a:t>Should not impact tax return filing</a:t>
            </a:r>
          </a:p>
        </p:txBody>
      </p:sp>
      <p:sp>
        <p:nvSpPr>
          <p:cNvPr id="59394" name="Rectangle 2"/>
          <p:cNvSpPr>
            <a:spLocks noGrp="1" noChangeArrowheads="1"/>
          </p:cNvSpPr>
          <p:nvPr>
            <p:ph type="title"/>
          </p:nvPr>
        </p:nvSpPr>
        <p:spPr/>
        <p:txBody>
          <a:bodyPr/>
          <a:lstStyle/>
          <a:p>
            <a:r>
              <a:rPr lang="en-US" altLang="en-US"/>
              <a:t>Must Renew an ITIN</a:t>
            </a:r>
            <a:endParaRPr lang="en-US" altLang="en-US" dirty="0"/>
          </a:p>
        </p:txBody>
      </p:sp>
      <p:sp>
        <p:nvSpPr>
          <p:cNvPr id="2" name="Date Placeholder 1">
            <a:extLst>
              <a:ext uri="{FF2B5EF4-FFF2-40B4-BE49-F238E27FC236}">
                <a16:creationId xmlns:a16="http://schemas.microsoft.com/office/drawing/2014/main" id="{90E9E5B1-DFC3-48A9-B808-1BF666F4E3F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0533860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r>
              <a:rPr lang="en-US" b="1" dirty="0"/>
              <a:t>ATIN and ITIN</a:t>
            </a:r>
          </a:p>
        </p:txBody>
      </p:sp>
      <p:sp>
        <p:nvSpPr>
          <p:cNvPr id="6" name="Title 5"/>
          <p:cNvSpPr>
            <a:spLocks noGrp="1"/>
          </p:cNvSpPr>
          <p:nvPr>
            <p:ph type="title"/>
          </p:nvPr>
        </p:nvSpPr>
        <p:spPr/>
        <p:txBody>
          <a:bodyPr/>
          <a:lstStyle/>
          <a:p>
            <a:r>
              <a:rPr lang="en-US" dirty="0"/>
              <a:t>Taxpayer Summary</a:t>
            </a:r>
          </a:p>
        </p:txBody>
      </p:sp>
      <p:sp>
        <p:nvSpPr>
          <p:cNvPr id="2" name="Date Placeholder 1">
            <a:extLst>
              <a:ext uri="{FF2B5EF4-FFF2-40B4-BE49-F238E27FC236}">
                <a16:creationId xmlns:a16="http://schemas.microsoft.com/office/drawing/2014/main" id="{B8C312D7-9EAC-4F08-A051-6B51F7CB7BBB}"/>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90D14C28-7DD4-4839-AD27-096AA01861A8}"/>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EAB1DCF9-F6CB-411C-9BCD-921CFC83C467}"/>
              </a:ext>
            </a:extLst>
          </p:cNvPr>
          <p:cNvSpPr>
            <a:spLocks noGrp="1"/>
          </p:cNvSpPr>
          <p:nvPr>
            <p:ph type="sldNum" sz="quarter" idx="4"/>
          </p:nvPr>
        </p:nvSpPr>
        <p:spPr/>
        <p:txBody>
          <a:bodyPr/>
          <a:lstStyle/>
          <a:p>
            <a:fld id="{F56DB09B-2E1E-48D6-BF38-233787F9BAB1}" type="slidenum">
              <a:rPr lang="en-US" smtClean="0"/>
              <a:t>33</a:t>
            </a:fld>
            <a:endParaRPr lang="en-US"/>
          </a:p>
        </p:txBody>
      </p:sp>
    </p:spTree>
    <p:extLst>
      <p:ext uri="{BB962C8B-B14F-4D97-AF65-F5344CB8AC3E}">
        <p14:creationId xmlns:p14="http://schemas.microsoft.com/office/powerpoint/2010/main" val="26301525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fld id="{8958156F-1DC6-47E2-A525-CEBB3F5574E9}" type="slidenum">
              <a:rPr lang="en-US" altLang="en-US" smtClean="0"/>
              <a:pPr/>
              <a:t>34</a:t>
            </a:fld>
            <a:endParaRPr lang="en-US" altLang="en-US" dirty="0"/>
          </a:p>
        </p:txBody>
      </p:sp>
      <p:sp>
        <p:nvSpPr>
          <p:cNvPr id="61443" name="Content Placeholder 4"/>
          <p:cNvSpPr>
            <a:spLocks noGrp="1"/>
          </p:cNvSpPr>
          <p:nvPr>
            <p:ph sz="quarter" idx="12"/>
          </p:nvPr>
        </p:nvSpPr>
        <p:spPr/>
        <p:txBody>
          <a:bodyPr/>
          <a:lstStyle/>
          <a:p>
            <a:r>
              <a:rPr lang="en-US" altLang="en-US" dirty="0"/>
              <a:t>Use ITIN or ATIN in place of SSN in TaxSlayer</a:t>
            </a:r>
          </a:p>
          <a:p>
            <a:r>
              <a:rPr lang="en-US" altLang="en-US" dirty="0"/>
              <a:t>If W-2 has a different number, enter different number on the W-2 screen</a:t>
            </a:r>
          </a:p>
        </p:txBody>
      </p:sp>
      <p:sp>
        <p:nvSpPr>
          <p:cNvPr id="2" name="Title 1"/>
          <p:cNvSpPr>
            <a:spLocks noGrp="1"/>
          </p:cNvSpPr>
          <p:nvPr>
            <p:ph type="title"/>
          </p:nvPr>
        </p:nvSpPr>
        <p:spPr/>
        <p:txBody>
          <a:bodyPr/>
          <a:lstStyle/>
          <a:p>
            <a:r>
              <a:rPr lang="en-US" altLang="en-US"/>
              <a:t>Taxpayer Summary</a:t>
            </a:r>
            <a:endParaRPr lang="en-US" altLang="en-US" dirty="0"/>
          </a:p>
        </p:txBody>
      </p:sp>
      <p:sp>
        <p:nvSpPr>
          <p:cNvPr id="3" name="Date Placeholder 2">
            <a:extLst>
              <a:ext uri="{FF2B5EF4-FFF2-40B4-BE49-F238E27FC236}">
                <a16:creationId xmlns:a16="http://schemas.microsoft.com/office/drawing/2014/main" id="{852230A3-BB2B-4256-882A-C0E9F2D4B52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637674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fld id="{8958156F-1DC6-47E2-A525-CEBB3F5574E9}" type="slidenum">
              <a:rPr lang="en-US" altLang="en-US" smtClean="0"/>
              <a:pPr/>
              <a:t>35</a:t>
            </a:fld>
            <a:endParaRPr lang="en-US" altLang="en-US" dirty="0"/>
          </a:p>
        </p:txBody>
      </p:sp>
      <p:sp>
        <p:nvSpPr>
          <p:cNvPr id="61443" name="Content Placeholder 4"/>
          <p:cNvSpPr>
            <a:spLocks noGrp="1"/>
          </p:cNvSpPr>
          <p:nvPr>
            <p:ph sz="quarter" idx="12"/>
          </p:nvPr>
        </p:nvSpPr>
        <p:spPr/>
        <p:txBody>
          <a:bodyPr/>
          <a:lstStyle/>
          <a:p>
            <a:r>
              <a:rPr lang="en-US" altLang="en-US"/>
              <a:t>Provide taxpayer copy of W-7 forms and instructions if they need to complete them</a:t>
            </a:r>
          </a:p>
          <a:p>
            <a:r>
              <a:rPr lang="en-US" altLang="en-US"/>
              <a:t>Form W-7 is also available in Spanish</a:t>
            </a:r>
            <a:endParaRPr lang="en-US" altLang="en-US" dirty="0"/>
          </a:p>
        </p:txBody>
      </p:sp>
      <p:sp>
        <p:nvSpPr>
          <p:cNvPr id="2" name="Title 1"/>
          <p:cNvSpPr>
            <a:spLocks noGrp="1"/>
          </p:cNvSpPr>
          <p:nvPr>
            <p:ph type="title"/>
          </p:nvPr>
        </p:nvSpPr>
        <p:spPr/>
        <p:txBody>
          <a:bodyPr/>
          <a:lstStyle/>
          <a:p>
            <a:r>
              <a:rPr lang="en-US" altLang="en-US"/>
              <a:t>Taxpayer Summary</a:t>
            </a:r>
            <a:endParaRPr lang="en-US" altLang="en-US" dirty="0"/>
          </a:p>
        </p:txBody>
      </p:sp>
      <p:sp>
        <p:nvSpPr>
          <p:cNvPr id="3" name="Date Placeholder 2">
            <a:extLst>
              <a:ext uri="{FF2B5EF4-FFF2-40B4-BE49-F238E27FC236}">
                <a16:creationId xmlns:a16="http://schemas.microsoft.com/office/drawing/2014/main" id="{6D25FA53-0AA9-4F32-B25E-056165DF9C1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0335532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NTTC Training ala NJ – TY2019</a:t>
            </a:r>
          </a:p>
        </p:txBody>
      </p:sp>
      <p:sp>
        <p:nvSpPr>
          <p:cNvPr id="3" name="Slide Number Placeholder 2"/>
          <p:cNvSpPr>
            <a:spLocks noGrp="1"/>
          </p:cNvSpPr>
          <p:nvPr>
            <p:ph type="sldNum" sz="quarter" idx="12"/>
          </p:nvPr>
        </p:nvSpPr>
        <p:spPr/>
        <p:txBody>
          <a:bodyPr/>
          <a:lstStyle/>
          <a:p>
            <a:fld id="{71B042FB-C5A0-4140-9EC3-E8F3BDEE7242}" type="slidenum">
              <a:rPr lang="en-US" smtClean="0"/>
              <a:pPr/>
              <a:t>36</a:t>
            </a:fld>
            <a:endParaRPr lang="en-US"/>
          </a:p>
        </p:txBody>
      </p:sp>
      <p:sp>
        <p:nvSpPr>
          <p:cNvPr id="5" name="Title 4"/>
          <p:cNvSpPr>
            <a:spLocks noGrp="1"/>
          </p:cNvSpPr>
          <p:nvPr>
            <p:ph type="title"/>
          </p:nvPr>
        </p:nvSpPr>
        <p:spPr/>
        <p:txBody>
          <a:bodyPr/>
          <a:lstStyle/>
          <a:p>
            <a:r>
              <a:rPr lang="en-US" dirty="0"/>
              <a:t>IRS Issued Identification Numbers</a:t>
            </a:r>
          </a:p>
        </p:txBody>
      </p:sp>
      <p:pic>
        <p:nvPicPr>
          <p:cNvPr id="9" name="Picture 8" descr="Life of an Educator: Top 10 questions to ask yourself in 20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1572" y="1935552"/>
            <a:ext cx="3502717" cy="3502717"/>
          </a:xfrm>
          <a:prstGeom prst="rect">
            <a:avLst/>
          </a:prstGeom>
        </p:spPr>
      </p:pic>
      <p:sp>
        <p:nvSpPr>
          <p:cNvPr id="4" name="Date Placeholder 3">
            <a:extLst>
              <a:ext uri="{FF2B5EF4-FFF2-40B4-BE49-F238E27FC236}">
                <a16:creationId xmlns:a16="http://schemas.microsoft.com/office/drawing/2014/main" id="{72617132-CE43-4E5A-A4DD-4B373B62F3F6}"/>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224817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r>
              <a:rPr lang="en-US" b="1" dirty="0"/>
              <a:t>Comprehensive</a:t>
            </a:r>
          </a:p>
        </p:txBody>
      </p:sp>
      <p:sp>
        <p:nvSpPr>
          <p:cNvPr id="6" name="Title 5"/>
          <p:cNvSpPr>
            <a:spLocks noGrp="1"/>
          </p:cNvSpPr>
          <p:nvPr>
            <p:ph type="title"/>
          </p:nvPr>
        </p:nvSpPr>
        <p:spPr/>
        <p:txBody>
          <a:bodyPr/>
          <a:lstStyle/>
          <a:p>
            <a:r>
              <a:rPr lang="en-US" dirty="0"/>
              <a:t>Adoption Taxpayer Identification Numbers</a:t>
            </a:r>
          </a:p>
        </p:txBody>
      </p:sp>
      <p:sp>
        <p:nvSpPr>
          <p:cNvPr id="2" name="Date Placeholder 1">
            <a:extLst>
              <a:ext uri="{FF2B5EF4-FFF2-40B4-BE49-F238E27FC236}">
                <a16:creationId xmlns:a16="http://schemas.microsoft.com/office/drawing/2014/main" id="{2B480BA4-1657-4E61-AF16-18B4B6A20195}"/>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95CA7E8E-06B9-453F-888D-3C33D52BF109}"/>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AD4A6250-C690-4028-8C70-C09D592E73CB}"/>
              </a:ext>
            </a:extLst>
          </p:cNvPr>
          <p:cNvSpPr>
            <a:spLocks noGrp="1"/>
          </p:cNvSpPr>
          <p:nvPr>
            <p:ph type="sldNum" sz="quarter" idx="4"/>
          </p:nvPr>
        </p:nvSpPr>
        <p:spPr/>
        <p:txBody>
          <a:bodyPr/>
          <a:lstStyle/>
          <a:p>
            <a:fld id="{F56DB09B-2E1E-48D6-BF38-233787F9BAB1}" type="slidenum">
              <a:rPr lang="en-US" smtClean="0"/>
              <a:t>4</a:t>
            </a:fld>
            <a:endParaRPr lang="en-US"/>
          </a:p>
        </p:txBody>
      </p:sp>
    </p:spTree>
    <p:extLst>
      <p:ext uri="{BB962C8B-B14F-4D97-AF65-F5344CB8AC3E}">
        <p14:creationId xmlns:p14="http://schemas.microsoft.com/office/powerpoint/2010/main" val="1576046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8" name="Slide Number Placeholder 7"/>
          <p:cNvSpPr>
            <a:spLocks noGrp="1"/>
          </p:cNvSpPr>
          <p:nvPr>
            <p:ph type="sldNum" sz="quarter" idx="4"/>
          </p:nvPr>
        </p:nvSpPr>
        <p:spPr>
          <a:xfrm>
            <a:off x="457204" y="6265308"/>
            <a:ext cx="702365" cy="365125"/>
          </a:xfrm>
        </p:spPr>
        <p:txBody>
          <a:bodyPr/>
          <a:lstStyle/>
          <a:p>
            <a:fld id="{8958156F-1DC6-47E2-A525-CEBB3F5574E9}" type="slidenum">
              <a:rPr lang="en-US" altLang="en-US" smtClean="0"/>
              <a:pPr/>
              <a:t>5</a:t>
            </a:fld>
            <a:endParaRPr lang="en-US" altLang="en-US" dirty="0"/>
          </a:p>
        </p:txBody>
      </p:sp>
      <p:sp>
        <p:nvSpPr>
          <p:cNvPr id="33795" name="Content Placeholder 2"/>
          <p:cNvSpPr>
            <a:spLocks noGrp="1"/>
          </p:cNvSpPr>
          <p:nvPr>
            <p:ph sz="quarter" idx="12"/>
          </p:nvPr>
        </p:nvSpPr>
        <p:spPr/>
        <p:txBody>
          <a:bodyPr/>
          <a:lstStyle/>
          <a:p>
            <a:r>
              <a:rPr lang="en-US" altLang="en-US" dirty="0"/>
              <a:t>Taxpayers need ATIN for their adoptive child if</a:t>
            </a:r>
          </a:p>
          <a:p>
            <a:pPr lvl="1"/>
            <a:r>
              <a:rPr lang="en-US" altLang="en-US" dirty="0"/>
              <a:t>In process of adopting child</a:t>
            </a:r>
          </a:p>
          <a:p>
            <a:pPr lvl="1"/>
            <a:r>
              <a:rPr lang="en-US" altLang="en-US" dirty="0"/>
              <a:t>Unable to get SSN for any reason</a:t>
            </a:r>
          </a:p>
          <a:p>
            <a:pPr lvl="1"/>
            <a:r>
              <a:rPr lang="en-US" altLang="en-US" dirty="0"/>
              <a:t>Able to claim child as dependent – </a:t>
            </a:r>
            <a:r>
              <a:rPr lang="en-US" altLang="en-US" b="1" dirty="0"/>
              <a:t>or – </a:t>
            </a:r>
          </a:p>
          <a:p>
            <a:pPr lvl="1"/>
            <a:r>
              <a:rPr lang="en-US" altLang="en-US" dirty="0"/>
              <a:t>Able to claim child and dependent care credit</a:t>
            </a:r>
          </a:p>
        </p:txBody>
      </p:sp>
      <p:sp>
        <p:nvSpPr>
          <p:cNvPr id="8194" name="Title 1"/>
          <p:cNvSpPr>
            <a:spLocks noGrp="1"/>
          </p:cNvSpPr>
          <p:nvPr>
            <p:ph type="title"/>
          </p:nvPr>
        </p:nvSpPr>
        <p:spPr/>
        <p:txBody>
          <a:bodyPr/>
          <a:lstStyle/>
          <a:p>
            <a:r>
              <a:rPr lang="en-US" altLang="en-US"/>
              <a:t>ATIN</a:t>
            </a:r>
            <a:endParaRPr lang="en-US" altLang="en-US" dirty="0"/>
          </a:p>
        </p:txBody>
      </p:sp>
      <p:sp>
        <p:nvSpPr>
          <p:cNvPr id="2" name="Date Placeholder 1">
            <a:extLst>
              <a:ext uri="{FF2B5EF4-FFF2-40B4-BE49-F238E27FC236}">
                <a16:creationId xmlns:a16="http://schemas.microsoft.com/office/drawing/2014/main" id="{39EB3C95-24B8-45A1-BC71-D15A2897AC2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751307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8958156F-1DC6-47E2-A525-CEBB3F5574E9}" type="slidenum">
              <a:rPr lang="en-US" altLang="en-US" smtClean="0"/>
              <a:pPr/>
              <a:t>6</a:t>
            </a:fld>
            <a:endParaRPr lang="en-US" altLang="en-US" dirty="0"/>
          </a:p>
        </p:txBody>
      </p:sp>
      <p:sp>
        <p:nvSpPr>
          <p:cNvPr id="35843" name="Content Placeholder 2"/>
          <p:cNvSpPr>
            <a:spLocks noGrp="1"/>
          </p:cNvSpPr>
          <p:nvPr>
            <p:ph sz="quarter" idx="12"/>
          </p:nvPr>
        </p:nvSpPr>
        <p:spPr/>
        <p:txBody>
          <a:bodyPr>
            <a:normAutofit/>
          </a:bodyPr>
          <a:lstStyle/>
          <a:p>
            <a:r>
              <a:rPr lang="en-US" altLang="en-US" dirty="0"/>
              <a:t>Taxpayer submits Form W-7A with copies of required documents to IRS</a:t>
            </a:r>
          </a:p>
          <a:p>
            <a:r>
              <a:rPr lang="en-US" altLang="en-US" dirty="0"/>
              <a:t>IRS issues ATIN for child if</a:t>
            </a:r>
          </a:p>
          <a:p>
            <a:pPr lvl="1"/>
            <a:r>
              <a:rPr lang="en-US" altLang="en-US" dirty="0"/>
              <a:t>Final domestic adoption is pending </a:t>
            </a:r>
            <a:r>
              <a:rPr lang="en-US" altLang="en-US" b="1" dirty="0"/>
              <a:t>and</a:t>
            </a:r>
          </a:p>
          <a:p>
            <a:pPr lvl="1"/>
            <a:r>
              <a:rPr lang="en-US" altLang="en-US" dirty="0"/>
              <a:t>Adopting taxpayers do not have child’s SSN</a:t>
            </a:r>
          </a:p>
          <a:p>
            <a:r>
              <a:rPr lang="en-US" altLang="en-US" dirty="0"/>
              <a:t>Mailed to IRS </a:t>
            </a:r>
          </a:p>
          <a:p>
            <a:pPr lvl="1"/>
            <a:r>
              <a:rPr lang="en-US" altLang="en-US" dirty="0"/>
              <a:t>4 – 8 weeks to process</a:t>
            </a:r>
          </a:p>
        </p:txBody>
      </p:sp>
      <p:sp>
        <p:nvSpPr>
          <p:cNvPr id="10242" name="Title 1"/>
          <p:cNvSpPr>
            <a:spLocks noGrp="1"/>
          </p:cNvSpPr>
          <p:nvPr>
            <p:ph type="title"/>
          </p:nvPr>
        </p:nvSpPr>
        <p:spPr/>
        <p:txBody>
          <a:bodyPr/>
          <a:lstStyle/>
          <a:p>
            <a:r>
              <a:rPr lang="en-US" altLang="en-US"/>
              <a:t>ATIN</a:t>
            </a:r>
            <a:endParaRPr lang="en-US" altLang="en-US" dirty="0"/>
          </a:p>
        </p:txBody>
      </p:sp>
      <p:sp>
        <p:nvSpPr>
          <p:cNvPr id="2" name="Date Placeholder 1">
            <a:extLst>
              <a:ext uri="{FF2B5EF4-FFF2-40B4-BE49-F238E27FC236}">
                <a16:creationId xmlns:a16="http://schemas.microsoft.com/office/drawing/2014/main" id="{122E89F6-41A6-47BC-9588-8F2F1BDF7D8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30517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8958156F-1DC6-47E2-A525-CEBB3F5574E9}" type="slidenum">
              <a:rPr lang="en-US" altLang="en-US" smtClean="0"/>
              <a:pPr/>
              <a:t>7</a:t>
            </a:fld>
            <a:endParaRPr lang="en-US" altLang="en-US" dirty="0"/>
          </a:p>
        </p:txBody>
      </p:sp>
      <p:sp>
        <p:nvSpPr>
          <p:cNvPr id="3" name="Content Placeholder 2"/>
          <p:cNvSpPr>
            <a:spLocks noGrp="1"/>
          </p:cNvSpPr>
          <p:nvPr>
            <p:ph sz="quarter" idx="12"/>
          </p:nvPr>
        </p:nvSpPr>
        <p:spPr/>
        <p:txBody>
          <a:bodyPr/>
          <a:lstStyle/>
          <a:p>
            <a:r>
              <a:rPr lang="en-US" dirty="0"/>
              <a:t>When the adoption becomes final</a:t>
            </a:r>
          </a:p>
          <a:p>
            <a:pPr lvl="1"/>
            <a:r>
              <a:rPr lang="en-US" dirty="0"/>
              <a:t>Adopting parents obtain SSN for child </a:t>
            </a:r>
            <a:r>
              <a:rPr lang="en-US" b="1" dirty="0"/>
              <a:t>and</a:t>
            </a:r>
          </a:p>
          <a:p>
            <a:pPr lvl="1"/>
            <a:r>
              <a:rPr lang="en-US" dirty="0"/>
              <a:t>Notify IRS of new SSN </a:t>
            </a:r>
          </a:p>
          <a:p>
            <a:r>
              <a:rPr lang="en-US" dirty="0"/>
              <a:t>IRS will deactivate ATIN</a:t>
            </a:r>
          </a:p>
          <a:p>
            <a:r>
              <a:rPr lang="en-US" dirty="0"/>
              <a:t>IRS will deactivate ATIN automatically after two years</a:t>
            </a:r>
          </a:p>
          <a:p>
            <a:pPr lvl="1"/>
            <a:r>
              <a:rPr lang="en-US" dirty="0"/>
              <a:t>Extension can be requested if adoption not yet final</a:t>
            </a:r>
          </a:p>
        </p:txBody>
      </p:sp>
      <p:sp>
        <p:nvSpPr>
          <p:cNvPr id="12290" name="Title 1"/>
          <p:cNvSpPr>
            <a:spLocks noGrp="1"/>
          </p:cNvSpPr>
          <p:nvPr>
            <p:ph type="title"/>
          </p:nvPr>
        </p:nvSpPr>
        <p:spPr/>
        <p:txBody>
          <a:bodyPr/>
          <a:lstStyle/>
          <a:p>
            <a:r>
              <a:rPr lang="en-US" altLang="en-US"/>
              <a:t>ATIN</a:t>
            </a:r>
            <a:endParaRPr lang="en-US" altLang="en-US" dirty="0"/>
          </a:p>
        </p:txBody>
      </p:sp>
      <p:sp>
        <p:nvSpPr>
          <p:cNvPr id="2" name="Date Placeholder 1">
            <a:extLst>
              <a:ext uri="{FF2B5EF4-FFF2-40B4-BE49-F238E27FC236}">
                <a16:creationId xmlns:a16="http://schemas.microsoft.com/office/drawing/2014/main" id="{94AA84C6-2EFE-4DCB-8993-CEFDE1C3DF0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805016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8" name="Slide Number Placeholder 7"/>
          <p:cNvSpPr>
            <a:spLocks noGrp="1"/>
          </p:cNvSpPr>
          <p:nvPr>
            <p:ph type="sldNum" sz="quarter" idx="4"/>
          </p:nvPr>
        </p:nvSpPr>
        <p:spPr>
          <a:xfrm>
            <a:off x="457204" y="6265308"/>
            <a:ext cx="702365" cy="365125"/>
          </a:xfrm>
        </p:spPr>
        <p:txBody>
          <a:bodyPr/>
          <a:lstStyle/>
          <a:p>
            <a:fld id="{8958156F-1DC6-47E2-A525-CEBB3F5574E9}" type="slidenum">
              <a:rPr lang="en-US" altLang="en-US" smtClean="0"/>
              <a:pPr/>
              <a:t>8</a:t>
            </a:fld>
            <a:endParaRPr lang="en-US" altLang="en-US" dirty="0"/>
          </a:p>
        </p:txBody>
      </p:sp>
      <p:sp>
        <p:nvSpPr>
          <p:cNvPr id="13315" name="Content Placeholder 2"/>
          <p:cNvSpPr>
            <a:spLocks noGrp="1"/>
          </p:cNvSpPr>
          <p:nvPr>
            <p:ph sz="quarter" idx="12"/>
          </p:nvPr>
        </p:nvSpPr>
        <p:spPr/>
        <p:txBody>
          <a:bodyPr/>
          <a:lstStyle/>
          <a:p>
            <a:r>
              <a:rPr lang="en-US" altLang="en-US" dirty="0"/>
              <a:t>Taxpayer should complete W-7A process</a:t>
            </a:r>
          </a:p>
          <a:p>
            <a:r>
              <a:rPr lang="en-US" altLang="en-US" dirty="0"/>
              <a:t>Taxpayer brings ATIN letter from IRS to tax appointment</a:t>
            </a:r>
          </a:p>
        </p:txBody>
      </p:sp>
      <p:sp>
        <p:nvSpPr>
          <p:cNvPr id="13314" name="Title 1"/>
          <p:cNvSpPr>
            <a:spLocks noGrp="1"/>
          </p:cNvSpPr>
          <p:nvPr>
            <p:ph type="title"/>
          </p:nvPr>
        </p:nvSpPr>
        <p:spPr/>
        <p:txBody>
          <a:bodyPr/>
          <a:lstStyle/>
          <a:p>
            <a:r>
              <a:rPr lang="en-US" altLang="en-US"/>
              <a:t>ATIN</a:t>
            </a:r>
            <a:endParaRPr lang="en-US" altLang="en-US" dirty="0"/>
          </a:p>
        </p:txBody>
      </p:sp>
      <p:sp>
        <p:nvSpPr>
          <p:cNvPr id="2" name="Date Placeholder 1">
            <a:extLst>
              <a:ext uri="{FF2B5EF4-FFF2-40B4-BE49-F238E27FC236}">
                <a16:creationId xmlns:a16="http://schemas.microsoft.com/office/drawing/2014/main" id="{3891DBA0-480E-4633-958D-5E9A40A6EB0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880696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8" name="Slide Number Placeholder 7"/>
          <p:cNvSpPr>
            <a:spLocks noGrp="1"/>
          </p:cNvSpPr>
          <p:nvPr>
            <p:ph type="sldNum" sz="quarter" idx="4"/>
          </p:nvPr>
        </p:nvSpPr>
        <p:spPr>
          <a:xfrm>
            <a:off x="457204" y="6265308"/>
            <a:ext cx="702365" cy="365125"/>
          </a:xfrm>
        </p:spPr>
        <p:txBody>
          <a:bodyPr/>
          <a:lstStyle/>
          <a:p>
            <a:fld id="{8958156F-1DC6-47E2-A525-CEBB3F5574E9}" type="slidenum">
              <a:rPr lang="en-US" altLang="en-US" smtClean="0"/>
              <a:pPr/>
              <a:t>9</a:t>
            </a:fld>
            <a:endParaRPr lang="en-US" altLang="en-US" dirty="0"/>
          </a:p>
        </p:txBody>
      </p:sp>
      <p:sp>
        <p:nvSpPr>
          <p:cNvPr id="17411" name="Content Placeholder 2"/>
          <p:cNvSpPr>
            <a:spLocks noGrp="1"/>
          </p:cNvSpPr>
          <p:nvPr>
            <p:ph sz="quarter" idx="12"/>
          </p:nvPr>
        </p:nvSpPr>
        <p:spPr/>
        <p:txBody>
          <a:bodyPr/>
          <a:lstStyle/>
          <a:p>
            <a:r>
              <a:rPr lang="en-US" altLang="en-US" dirty="0"/>
              <a:t>Nine-digit ATIN begins with number 9 and 93 in the middle </a:t>
            </a:r>
          </a:p>
          <a:p>
            <a:r>
              <a:rPr lang="en-US" altLang="en-US" dirty="0"/>
              <a:t>Use ATIN on return wherever child’s Social Security number requested</a:t>
            </a:r>
          </a:p>
        </p:txBody>
      </p:sp>
      <p:sp>
        <p:nvSpPr>
          <p:cNvPr id="17410" name="Title 1"/>
          <p:cNvSpPr>
            <a:spLocks noGrp="1"/>
          </p:cNvSpPr>
          <p:nvPr>
            <p:ph type="title"/>
          </p:nvPr>
        </p:nvSpPr>
        <p:spPr/>
        <p:txBody>
          <a:bodyPr/>
          <a:lstStyle/>
          <a:p>
            <a:r>
              <a:rPr lang="en-US" altLang="en-US"/>
              <a:t>ATIN</a:t>
            </a:r>
            <a:endParaRPr lang="en-US" altLang="en-US" dirty="0"/>
          </a:p>
        </p:txBody>
      </p:sp>
      <p:sp>
        <p:nvSpPr>
          <p:cNvPr id="2" name="Date Placeholder 1">
            <a:extLst>
              <a:ext uri="{FF2B5EF4-FFF2-40B4-BE49-F238E27FC236}">
                <a16:creationId xmlns:a16="http://schemas.microsoft.com/office/drawing/2014/main" id="{EE417477-CE71-4757-A326-6A4C4FEC1C4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877997050"/>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11</TotalTime>
  <Words>2054</Words>
  <Application>Microsoft Office PowerPoint</Application>
  <PresentationFormat>On-screen Show (4:3)</PresentationFormat>
  <Paragraphs>352</Paragraphs>
  <Slides>36</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Wingdings</vt:lpstr>
      <vt:lpstr>Default Theme</vt:lpstr>
      <vt:lpstr>IRS Issued Identification Numbers ATINs and ITINs</vt:lpstr>
      <vt:lpstr>Lesson Topics</vt:lpstr>
      <vt:lpstr>IRS Issued Identification Numbers</vt:lpstr>
      <vt:lpstr>Adoption Taxpayer Identification Numbers</vt:lpstr>
      <vt:lpstr>ATIN</vt:lpstr>
      <vt:lpstr>ATIN</vt:lpstr>
      <vt:lpstr>ATIN</vt:lpstr>
      <vt:lpstr>ATIN</vt:lpstr>
      <vt:lpstr>ATIN</vt:lpstr>
      <vt:lpstr>Taxpayer Has Child with ATIN</vt:lpstr>
      <vt:lpstr>Taxpayer Has Child with ATIN</vt:lpstr>
      <vt:lpstr>Taxpayer Has Child with ATIN</vt:lpstr>
      <vt:lpstr>ATIN</vt:lpstr>
      <vt:lpstr>Individual Taxpayer Identification Numbers</vt:lpstr>
      <vt:lpstr>ITIN</vt:lpstr>
      <vt:lpstr>ITIN</vt:lpstr>
      <vt:lpstr>Taxpayer with ITIN</vt:lpstr>
      <vt:lpstr>Taxpayers with ITIN</vt:lpstr>
      <vt:lpstr>Child Tax Credit with ITIN</vt:lpstr>
      <vt:lpstr>Taxpayer with ITIN</vt:lpstr>
      <vt:lpstr>Taxpayer with ITIN</vt:lpstr>
      <vt:lpstr>Applying for and Renewing ITINs</vt:lpstr>
      <vt:lpstr>Apply for ITIN</vt:lpstr>
      <vt:lpstr>Apply for ITIN</vt:lpstr>
      <vt:lpstr>Apply for ITIN</vt:lpstr>
      <vt:lpstr>Apply for ITIN</vt:lpstr>
      <vt:lpstr>Apply for ITIN</vt:lpstr>
      <vt:lpstr>Apply for ITIN</vt:lpstr>
      <vt:lpstr>Apply for ITIN</vt:lpstr>
      <vt:lpstr>Must Renew an ITIN</vt:lpstr>
      <vt:lpstr>Must Renew an ITIN</vt:lpstr>
      <vt:lpstr>Must Renew an ITIN</vt:lpstr>
      <vt:lpstr>Taxpayer Summary</vt:lpstr>
      <vt:lpstr>Taxpayer Summary</vt:lpstr>
      <vt:lpstr>Taxpayer Summary</vt:lpstr>
      <vt:lpstr>IRS Issued Identification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2019-11-27T22:24:21Z</dcterms:modified>
</cp:coreProperties>
</file>